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3"/>
  </p:sldMasterIdLst>
  <p:notesMasterIdLst>
    <p:notesMasterId r:id="rId10"/>
  </p:notesMasterIdLst>
  <p:handoutMasterIdLst>
    <p:handoutMasterId r:id="rId11"/>
  </p:handoutMasterIdLst>
  <p:sldIdLst>
    <p:sldId id="672" r:id="rId4"/>
    <p:sldId id="671" r:id="rId5"/>
    <p:sldId id="673" r:id="rId6"/>
    <p:sldId id="676" r:id="rId7"/>
    <p:sldId id="674" r:id="rId8"/>
    <p:sldId id="677" r:id="rId9"/>
  </p:sldIdLst>
  <p:sldSz cx="9144000" cy="5372100"/>
  <p:notesSz cx="9926638" cy="679767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1">
          <p15:clr>
            <a:srgbClr val="A4A3A4"/>
          </p15:clr>
        </p15:guide>
        <p15:guide id="2" pos="2880">
          <p15:clr>
            <a:srgbClr val="A4A3A4"/>
          </p15:clr>
        </p15:guide>
        <p15:guide id="3" pos="5672">
          <p15:clr>
            <a:srgbClr val="A4A3A4"/>
          </p15:clr>
        </p15:guide>
        <p15:guide id="4" pos="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E"/>
    <a:srgbClr val="A2B9E8"/>
    <a:srgbClr val="C0C0C0"/>
    <a:srgbClr val="FFFFCC"/>
    <a:srgbClr val="FFFF99"/>
    <a:srgbClr val="FFCC99"/>
    <a:srgbClr val="333333"/>
    <a:srgbClr val="FF0000"/>
    <a:srgbClr val="004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9721" autoAdjust="0"/>
  </p:normalViewPr>
  <p:slideViewPr>
    <p:cSldViewPr snapToGrid="0">
      <p:cViewPr varScale="1">
        <p:scale>
          <a:sx n="114" d="100"/>
          <a:sy n="114" d="100"/>
        </p:scale>
        <p:origin x="132" y="210"/>
      </p:cViewPr>
      <p:guideLst>
        <p:guide orient="horz" pos="1691"/>
        <p:guide pos="2880"/>
        <p:guide pos="5672"/>
        <p:guide pos="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-1884" y="-108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t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pPr>
              <a:defRPr/>
            </a:pPr>
            <a:fld id="{1B22264A-FE68-40EB-B829-99BEBDBCDAE1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b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CD64307D-1B99-4215-BD75-8238527DE49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6273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99BE18C-1A05-4346-BB5F-5A5ED0E3547B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0" y="509588"/>
            <a:ext cx="43402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28975"/>
            <a:ext cx="7939088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b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BA74E3F-E093-4A79-BEE0-2F60312F0B4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2085526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5"/>
          <p:cNvSpPr>
            <a:spLocks noChangeArrowheads="1"/>
          </p:cNvSpPr>
          <p:nvPr/>
        </p:nvSpPr>
        <p:spPr bwMode="auto">
          <a:xfrm>
            <a:off x="0" y="1139825"/>
            <a:ext cx="9144000" cy="3351213"/>
          </a:xfrm>
          <a:prstGeom prst="rect">
            <a:avLst/>
          </a:prstGeom>
          <a:solidFill>
            <a:srgbClr val="EBF3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0" y="4470400"/>
            <a:ext cx="9144000" cy="73025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100000">
                <a:srgbClr val="EBF3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800">
              <a:latin typeface="Arial" charset="0"/>
            </a:endParaRP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668463"/>
            <a:ext cx="7772400" cy="1016000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4825"/>
            <a:ext cx="6400800" cy="1373188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197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16976-EDF8-4A17-86E0-4A6D364DEF9F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12765-66ED-4E5D-A58F-5CD9A4B0B92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9453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452813"/>
            <a:ext cx="7772400" cy="10668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276475"/>
            <a:ext cx="7772400" cy="11763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4E1AD-4CA6-40C9-A9F1-CB8F67770F6E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8942B-EA45-4265-88F6-A75ADEAE99F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5811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27100"/>
            <a:ext cx="403860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27100"/>
            <a:ext cx="403860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54566-0C02-46A7-9E4D-F792897DE8F7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31385-8185-4383-86BC-4F9F868D3E3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68008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407"/>
            <a:ext cx="8229600" cy="76288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1738"/>
            <a:ext cx="4040188" cy="501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03388"/>
            <a:ext cx="4040188" cy="3095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01738"/>
            <a:ext cx="4041775" cy="501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03388"/>
            <a:ext cx="4041775" cy="3095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3874E-C50F-45C0-B0E9-613E92C57E52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32D28-37F9-4D4D-A257-80C7CD162BD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713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3008313" cy="9096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14313"/>
            <a:ext cx="5111750" cy="458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123950"/>
            <a:ext cx="3008313" cy="3675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93245-25CB-4999-B4A5-6D1C7FC287C5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9F8AD-36D4-46AE-A091-98A3C68E7AD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74636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760788"/>
            <a:ext cx="5486400" cy="44291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79425"/>
            <a:ext cx="5486400" cy="32242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203700"/>
            <a:ext cx="5486400" cy="631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A5E1E-E951-4630-B94C-D4769B3A1D64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08A3E-2247-48D5-90EC-CAE8CBDAD1A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61604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927100"/>
            <a:ext cx="8229600" cy="4102100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4F087-146B-431D-9D3B-1CA3EF255ABA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B9081-DC11-4CDC-BA7E-F05305B8CAA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7647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2D2D2"/>
            </a:gs>
            <a:gs pos="50000">
              <a:srgbClr val="EBF3FF"/>
            </a:gs>
            <a:gs pos="100000">
              <a:srgbClr val="D2D2D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>
            <a:off x="0" y="5092700"/>
            <a:ext cx="9147175" cy="279400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100000">
                <a:srgbClr val="EBF3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800">
              <a:latin typeface="Arial" charset="0"/>
            </a:endParaRPr>
          </a:p>
        </p:txBody>
      </p:sp>
      <p:sp>
        <p:nvSpPr>
          <p:cNvPr id="1027" name="Rectangle 9"/>
          <p:cNvSpPr>
            <a:spLocks noChangeArrowheads="1"/>
          </p:cNvSpPr>
          <p:nvPr userDrawn="1"/>
        </p:nvSpPr>
        <p:spPr bwMode="auto">
          <a:xfrm>
            <a:off x="-1588" y="0"/>
            <a:ext cx="9140826" cy="771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endParaRPr lang="de-DE" altLang="de-DE" sz="2800"/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27100"/>
            <a:ext cx="82296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9488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167313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fld id="{FFCA8A2B-EC56-4A9E-8F43-A58F209AB656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19489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167313"/>
            <a:ext cx="2895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19490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167313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fld id="{D6219173-9C2F-4CAA-87EF-852132EA082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032" name="Line 15"/>
          <p:cNvSpPr>
            <a:spLocks noChangeShapeType="1"/>
          </p:cNvSpPr>
          <p:nvPr userDrawn="1"/>
        </p:nvSpPr>
        <p:spPr bwMode="auto">
          <a:xfrm>
            <a:off x="0" y="771525"/>
            <a:ext cx="9144000" cy="0"/>
          </a:xfrm>
          <a:prstGeom prst="line">
            <a:avLst/>
          </a:prstGeom>
          <a:noFill/>
          <a:ln w="6350">
            <a:solidFill>
              <a:srgbClr val="00467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3" name="Line 17"/>
          <p:cNvSpPr>
            <a:spLocks noChangeShapeType="1"/>
          </p:cNvSpPr>
          <p:nvPr userDrawn="1"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5" name="Line 15"/>
          <p:cNvSpPr>
            <a:spLocks noChangeShapeType="1"/>
          </p:cNvSpPr>
          <p:nvPr userDrawn="1"/>
        </p:nvSpPr>
        <p:spPr bwMode="auto">
          <a:xfrm>
            <a:off x="0" y="5091113"/>
            <a:ext cx="9144000" cy="0"/>
          </a:xfrm>
          <a:prstGeom prst="line">
            <a:avLst/>
          </a:prstGeom>
          <a:noFill/>
          <a:ln w="6350">
            <a:solidFill>
              <a:srgbClr val="00467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6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456652" y="4481"/>
            <a:ext cx="7056437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07" r:id="rId1"/>
    <p:sldLayoutId id="2147484485" r:id="rId2"/>
    <p:sldLayoutId id="2147484486" r:id="rId3"/>
    <p:sldLayoutId id="2147484487" r:id="rId4"/>
    <p:sldLayoutId id="2147484488" r:id="rId5"/>
    <p:sldLayoutId id="2147484491" r:id="rId6"/>
    <p:sldLayoutId id="2147484492" r:id="rId7"/>
    <p:sldLayoutId id="2147484495" r:id="rId8"/>
  </p:sldLayoutIdLst>
  <p:hf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354013" indent="-174625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▪"/>
        <a:defRPr sz="2000">
          <a:solidFill>
            <a:schemeClr val="tx1"/>
          </a:solidFill>
          <a:latin typeface="+mn-lt"/>
        </a:defRPr>
      </a:lvl2pPr>
      <a:lvl3pPr marL="712788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▫"/>
        <a:defRPr>
          <a:solidFill>
            <a:schemeClr val="tx1"/>
          </a:solidFill>
          <a:latin typeface="+mn-lt"/>
        </a:defRPr>
      </a:lvl3pPr>
      <a:lvl4pPr marL="1068388" indent="-1762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•"/>
        <a:defRPr sz="1600">
          <a:solidFill>
            <a:schemeClr val="tx1"/>
          </a:solidFill>
          <a:latin typeface="+mn-lt"/>
        </a:defRPr>
      </a:lvl4pPr>
      <a:lvl5pPr marL="14319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◦"/>
        <a:defRPr sz="1600">
          <a:solidFill>
            <a:schemeClr val="tx1"/>
          </a:solidFill>
          <a:latin typeface="+mn-lt"/>
        </a:defRPr>
      </a:lvl5pPr>
      <a:lvl6pPr marL="18891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6pPr>
      <a:lvl7pPr marL="23463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7pPr>
      <a:lvl8pPr marL="28035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8pPr>
      <a:lvl9pPr marL="32607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38734805-6117-4561-A5F8-FFCE0D7CBBB6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614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4D6A6F9C-2BA1-45CF-98E5-4F74DF2C791A}" type="slidenum">
              <a:rPr lang="de-DE" altLang="de-DE" sz="1000" smtClean="0">
                <a:solidFill>
                  <a:srgbClr val="00467A"/>
                </a:solidFill>
              </a:rPr>
              <a:pPr/>
              <a:t>1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55191" y="12700"/>
            <a:ext cx="8543925" cy="7715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DE" altLang="de-DE" sz="2700" dirty="0">
                <a:solidFill>
                  <a:srgbClr val="00669E"/>
                </a:solidFill>
                <a:latin typeface="Calibri" panose="020F0502020204030204" pitchFamily="34" charset="0"/>
              </a:rPr>
              <a:t>Monatsbericht: Projektname 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165100" y="1123950"/>
            <a:ext cx="1457325" cy="280988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Auftraggeber: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161925" y="2344738"/>
            <a:ext cx="1457325" cy="388937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Projektziele: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155575" y="2801938"/>
            <a:ext cx="1462088" cy="1435100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Projektschritte/ 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Meilensteine:</a:t>
            </a:r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1690688" y="2339975"/>
            <a:ext cx="4752975" cy="392113"/>
          </a:xfrm>
          <a:prstGeom prst="rect">
            <a:avLst/>
          </a:prstGeom>
          <a:solidFill>
            <a:schemeClr val="bg1"/>
          </a:solidFill>
          <a:ln w="317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8900" indent="-889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u="sng"/>
              <a:t>Hauptzielsetzung aus Projektauftrag</a:t>
            </a: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1690688" y="2820988"/>
            <a:ext cx="4752975" cy="14160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0488" indent="-90488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/>
              <a:t>Phasen aufführen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/>
              <a:t>Meilensteine aufführen</a:t>
            </a:r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1693863" y="1125538"/>
            <a:ext cx="1873250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Xxxxx</a:t>
            </a:r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160338" y="1827213"/>
            <a:ext cx="1457325" cy="450850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Beteiligte Organisationen /Bereiche / Abteilungen:</a:t>
            </a:r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1687513" y="1827213"/>
            <a:ext cx="7345362" cy="4524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X, Y, Z    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63513" y="1466850"/>
            <a:ext cx="1457325" cy="301625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Projektleiter: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692275" y="1468438"/>
            <a:ext cx="1873250" cy="3000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Xxxxx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659188" y="804863"/>
            <a:ext cx="1058862" cy="280987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Starttermin: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4776788" y="806450"/>
            <a:ext cx="928687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xx.yy.zz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3670300" y="1128713"/>
            <a:ext cx="1047750" cy="2889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Umsetzung bis: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4775200" y="1130300"/>
            <a:ext cx="935038" cy="28098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xx.yy.zz</a:t>
            </a:r>
          </a:p>
        </p:txBody>
      </p:sp>
      <p:grpSp>
        <p:nvGrpSpPr>
          <p:cNvPr id="6163" name="Group 32"/>
          <p:cNvGrpSpPr>
            <a:grpSpLocks/>
          </p:cNvGrpSpPr>
          <p:nvPr/>
        </p:nvGrpSpPr>
        <p:grpSpPr bwMode="auto">
          <a:xfrm>
            <a:off x="8694738" y="1131888"/>
            <a:ext cx="215900" cy="666750"/>
            <a:chOff x="5441" y="697"/>
            <a:chExt cx="136" cy="420"/>
          </a:xfrm>
        </p:grpSpPr>
        <p:sp>
          <p:nvSpPr>
            <p:cNvPr id="6181" name="AutoShape 23"/>
            <p:cNvSpPr>
              <a:spLocks noChangeArrowheads="1"/>
            </p:cNvSpPr>
            <p:nvPr/>
          </p:nvSpPr>
          <p:spPr bwMode="gray">
            <a:xfrm rot="10800000">
              <a:off x="5441" y="697"/>
              <a:ext cx="136" cy="420"/>
            </a:xfrm>
            <a:prstGeom prst="roundRect">
              <a:avLst>
                <a:gd name="adj" fmla="val 7551"/>
              </a:avLst>
            </a:prstGeom>
            <a:solidFill>
              <a:schemeClr val="bg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rot="10800000" wrap="none" lIns="0" tIns="0" rIns="0" bIns="0" anchor="ctr"/>
            <a:lstStyle>
              <a:lvl1pPr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endParaRPr lang="de-DE" altLang="de-DE" sz="1000" b="1">
                <a:solidFill>
                  <a:schemeClr val="hlin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grpSp>
          <p:nvGrpSpPr>
            <p:cNvPr id="6182" name="Group 31"/>
            <p:cNvGrpSpPr>
              <a:grpSpLocks/>
            </p:cNvGrpSpPr>
            <p:nvPr/>
          </p:nvGrpSpPr>
          <p:grpSpPr bwMode="auto">
            <a:xfrm>
              <a:off x="5460" y="716"/>
              <a:ext cx="98" cy="371"/>
              <a:chOff x="5460" y="716"/>
              <a:chExt cx="98" cy="371"/>
            </a:xfrm>
          </p:grpSpPr>
          <p:sp>
            <p:nvSpPr>
              <p:cNvPr id="6183" name="Oval 24"/>
              <p:cNvSpPr>
                <a:spLocks noChangeArrowheads="1"/>
              </p:cNvSpPr>
              <p:nvPr/>
            </p:nvSpPr>
            <p:spPr bwMode="gray">
              <a:xfrm rot="10800000">
                <a:off x="5461" y="716"/>
                <a:ext cx="95" cy="104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4" name="Oval 56"/>
              <p:cNvSpPr>
                <a:spLocks noChangeArrowheads="1"/>
              </p:cNvSpPr>
              <p:nvPr/>
            </p:nvSpPr>
            <p:spPr bwMode="gray">
              <a:xfrm rot="10800000">
                <a:off x="5463" y="984"/>
                <a:ext cx="95" cy="103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5" name="Oval 57"/>
              <p:cNvSpPr>
                <a:spLocks noChangeArrowheads="1"/>
              </p:cNvSpPr>
              <p:nvPr/>
            </p:nvSpPr>
            <p:spPr bwMode="gray">
              <a:xfrm rot="10800000">
                <a:off x="5463" y="847"/>
                <a:ext cx="95" cy="103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6" name="Oval 24"/>
              <p:cNvSpPr>
                <a:spLocks noChangeArrowheads="1"/>
              </p:cNvSpPr>
              <p:nvPr/>
            </p:nvSpPr>
            <p:spPr bwMode="gray">
              <a:xfrm rot="10800000">
                <a:off x="5460" y="716"/>
                <a:ext cx="95" cy="104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</p:grpSp>
      <p:sp>
        <p:nvSpPr>
          <p:cNvPr id="6164" name="Text Box 25"/>
          <p:cNvSpPr txBox="1">
            <a:spLocks noChangeArrowheads="1"/>
          </p:cNvSpPr>
          <p:nvPr/>
        </p:nvSpPr>
        <p:spPr bwMode="auto">
          <a:xfrm>
            <a:off x="5797550" y="811213"/>
            <a:ext cx="1438275" cy="280987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Bearbeitungsstatus:</a:t>
            </a:r>
          </a:p>
        </p:txBody>
      </p:sp>
      <p:sp>
        <p:nvSpPr>
          <p:cNvPr id="6165" name="Rectangle 26"/>
          <p:cNvSpPr>
            <a:spLocks noChangeArrowheads="1"/>
          </p:cNvSpPr>
          <p:nvPr/>
        </p:nvSpPr>
        <p:spPr bwMode="auto">
          <a:xfrm>
            <a:off x="7297738" y="811213"/>
            <a:ext cx="1008062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i="1"/>
              <a:t>In Arbeit</a:t>
            </a:r>
          </a:p>
        </p:txBody>
      </p:sp>
      <p:sp>
        <p:nvSpPr>
          <p:cNvPr id="6166" name="Text Box 27"/>
          <p:cNvSpPr txBox="1">
            <a:spLocks noChangeArrowheads="1"/>
          </p:cNvSpPr>
          <p:nvPr/>
        </p:nvSpPr>
        <p:spPr bwMode="auto">
          <a:xfrm>
            <a:off x="8332788" y="828675"/>
            <a:ext cx="8112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500" i="1">
                <a:latin typeface="Arial" panose="020B0604020202020204" pitchFamily="34" charset="0"/>
              </a:rPr>
              <a:t>offen, in Arbeit, </a:t>
            </a:r>
          </a:p>
          <a:p>
            <a:pPr eaLnBrk="1" hangingPunct="1"/>
            <a:r>
              <a:rPr lang="de-DE" altLang="de-DE" sz="500" i="1">
                <a:latin typeface="Arial" panose="020B0604020202020204" pitchFamily="34" charset="0"/>
              </a:rPr>
              <a:t>zurückgestellt, erledigt</a:t>
            </a:r>
          </a:p>
        </p:txBody>
      </p:sp>
      <p:sp>
        <p:nvSpPr>
          <p:cNvPr id="6167" name="Rectangle 29"/>
          <p:cNvSpPr>
            <a:spLocks noChangeArrowheads="1"/>
          </p:cNvSpPr>
          <p:nvPr/>
        </p:nvSpPr>
        <p:spPr bwMode="auto">
          <a:xfrm>
            <a:off x="1693863" y="808038"/>
            <a:ext cx="1873250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Xxxxx</a:t>
            </a:r>
          </a:p>
        </p:txBody>
      </p:sp>
      <p:sp>
        <p:nvSpPr>
          <p:cNvPr id="6168" name="Text Box 30"/>
          <p:cNvSpPr txBox="1">
            <a:spLocks noChangeArrowheads="1"/>
          </p:cNvSpPr>
          <p:nvPr/>
        </p:nvSpPr>
        <p:spPr bwMode="auto">
          <a:xfrm>
            <a:off x="5803900" y="1133475"/>
            <a:ext cx="1438275" cy="280988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Projektstatus gesamt:</a:t>
            </a:r>
          </a:p>
        </p:txBody>
      </p:sp>
      <p:sp>
        <p:nvSpPr>
          <p:cNvPr id="6169" name="Rectangle 33"/>
          <p:cNvSpPr>
            <a:spLocks noChangeArrowheads="1"/>
          </p:cNvSpPr>
          <p:nvPr/>
        </p:nvSpPr>
        <p:spPr bwMode="auto">
          <a:xfrm>
            <a:off x="7299325" y="1144588"/>
            <a:ext cx="1179513" cy="6048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Im Plan, bis heute keine größeren Schwierigkeiten</a:t>
            </a:r>
          </a:p>
        </p:txBody>
      </p:sp>
      <p:sp>
        <p:nvSpPr>
          <p:cNvPr id="6170" name="Text Box 35"/>
          <p:cNvSpPr txBox="1">
            <a:spLocks noChangeArrowheads="1"/>
          </p:cNvSpPr>
          <p:nvPr/>
        </p:nvSpPr>
        <p:spPr bwMode="auto">
          <a:xfrm>
            <a:off x="165100" y="806450"/>
            <a:ext cx="1457325" cy="280988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tIns="10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Projektnummer:</a:t>
            </a:r>
          </a:p>
        </p:txBody>
      </p:sp>
      <p:sp>
        <p:nvSpPr>
          <p:cNvPr id="6171" name="Oval 56"/>
          <p:cNvSpPr>
            <a:spLocks noChangeArrowheads="1"/>
          </p:cNvSpPr>
          <p:nvPr/>
        </p:nvSpPr>
        <p:spPr bwMode="gray">
          <a:xfrm rot="10800000">
            <a:off x="8729663" y="1587500"/>
            <a:ext cx="150812" cy="16351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de-DE" altLang="de-DE" sz="10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72" name="Text Box 63"/>
          <p:cNvSpPr txBox="1">
            <a:spLocks noChangeArrowheads="1"/>
          </p:cNvSpPr>
          <p:nvPr/>
        </p:nvSpPr>
        <p:spPr bwMode="auto">
          <a:xfrm>
            <a:off x="155575" y="4286250"/>
            <a:ext cx="1462088" cy="687388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Abhängigkeit zu anderen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Projekten / Aufgaben:</a:t>
            </a:r>
          </a:p>
        </p:txBody>
      </p:sp>
      <p:sp>
        <p:nvSpPr>
          <p:cNvPr id="6173" name="Rectangle 64"/>
          <p:cNvSpPr>
            <a:spLocks noChangeArrowheads="1"/>
          </p:cNvSpPr>
          <p:nvPr/>
        </p:nvSpPr>
        <p:spPr bwMode="auto">
          <a:xfrm>
            <a:off x="1690688" y="4281488"/>
            <a:ext cx="7342187" cy="68738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0488" indent="-90488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/>
              <a:t>XX</a:t>
            </a:r>
          </a:p>
        </p:txBody>
      </p:sp>
      <p:sp>
        <p:nvSpPr>
          <p:cNvPr id="6174" name="Text Box 65"/>
          <p:cNvSpPr txBox="1">
            <a:spLocks noChangeArrowheads="1"/>
          </p:cNvSpPr>
          <p:nvPr/>
        </p:nvSpPr>
        <p:spPr bwMode="auto">
          <a:xfrm>
            <a:off x="3670300" y="1473200"/>
            <a:ext cx="1047750" cy="2889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rIns="18000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Berichtszeitraum:</a:t>
            </a:r>
          </a:p>
        </p:txBody>
      </p:sp>
      <p:sp>
        <p:nvSpPr>
          <p:cNvPr id="6175" name="Rectangle 66"/>
          <p:cNvSpPr>
            <a:spLocks noChangeArrowheads="1"/>
          </p:cNvSpPr>
          <p:nvPr/>
        </p:nvSpPr>
        <p:spPr bwMode="auto">
          <a:xfrm>
            <a:off x="4773613" y="1473200"/>
            <a:ext cx="2463800" cy="28098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200" b="1" dirty="0"/>
              <a:t>April 20xx</a:t>
            </a:r>
          </a:p>
        </p:txBody>
      </p:sp>
      <p:sp>
        <p:nvSpPr>
          <p:cNvPr id="6176" name="Oval 24"/>
          <p:cNvSpPr>
            <a:spLocks noChangeArrowheads="1"/>
          </p:cNvSpPr>
          <p:nvPr/>
        </p:nvSpPr>
        <p:spPr bwMode="gray">
          <a:xfrm rot="10800000">
            <a:off x="8729038" y="1594566"/>
            <a:ext cx="150813" cy="157163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77" name="Text Box 5"/>
          <p:cNvSpPr txBox="1">
            <a:spLocks noChangeArrowheads="1"/>
          </p:cNvSpPr>
          <p:nvPr/>
        </p:nvSpPr>
        <p:spPr bwMode="auto">
          <a:xfrm>
            <a:off x="6507163" y="2654300"/>
            <a:ext cx="1233487" cy="1582738"/>
          </a:xfrm>
          <a:prstGeom prst="rect">
            <a:avLst/>
          </a:prstGeom>
          <a:solidFill>
            <a:srgbClr val="0066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Intern: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Extern: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Sachkosten: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endParaRPr lang="de-DE" altLang="de-DE" sz="1000" b="1">
              <a:solidFill>
                <a:schemeClr val="bg1"/>
              </a:solidFill>
            </a:endParaRPr>
          </a:p>
        </p:txBody>
      </p:sp>
      <p:sp>
        <p:nvSpPr>
          <p:cNvPr id="6178" name="Text Box 5"/>
          <p:cNvSpPr txBox="1">
            <a:spLocks noChangeArrowheads="1"/>
          </p:cNvSpPr>
          <p:nvPr/>
        </p:nvSpPr>
        <p:spPr bwMode="auto">
          <a:xfrm>
            <a:off x="7791450" y="2654300"/>
            <a:ext cx="612775" cy="1582738"/>
          </a:xfrm>
          <a:prstGeom prst="rect">
            <a:avLst/>
          </a:prstGeom>
          <a:solidFill>
            <a:schemeClr val="bg1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/>
              <a:t> </a:t>
            </a:r>
            <a:br>
              <a:rPr lang="de-DE" altLang="de-DE" sz="1000"/>
            </a:br>
            <a:r>
              <a:rPr lang="de-DE" altLang="de-DE" sz="1000"/>
              <a:t>- 180 PT</a:t>
            </a:r>
            <a:br>
              <a:rPr lang="de-DE" altLang="de-DE" sz="1000"/>
            </a:br>
            <a:r>
              <a:rPr lang="de-DE" altLang="de-DE" sz="1000"/>
              <a:t>- 870 PT</a:t>
            </a:r>
          </a:p>
          <a:p>
            <a:pPr eaLnBrk="1" hangingPunct="1"/>
            <a:r>
              <a:rPr lang="de-DE" altLang="de-DE" sz="1000"/>
              <a:t> </a:t>
            </a:r>
            <a:br>
              <a:rPr lang="de-DE" altLang="de-DE" sz="1000"/>
            </a:br>
            <a:r>
              <a:rPr lang="de-DE" altLang="de-DE" sz="1000"/>
              <a:t>-   60 PT</a:t>
            </a:r>
          </a:p>
          <a:p>
            <a:pPr eaLnBrk="1" hangingPunct="1"/>
            <a:r>
              <a:rPr lang="de-DE" altLang="de-DE" sz="1000"/>
              <a:t>- 300 PT</a:t>
            </a:r>
          </a:p>
          <a:p>
            <a:pPr eaLnBrk="1" hangingPunct="1"/>
            <a:endParaRPr lang="de-DE" altLang="de-DE" sz="1000"/>
          </a:p>
          <a:p>
            <a:pPr eaLnBrk="1" hangingPunct="1"/>
            <a:r>
              <a:rPr lang="de-DE" altLang="de-DE" sz="1000"/>
              <a:t>  60 T €</a:t>
            </a:r>
          </a:p>
          <a:p>
            <a:pPr eaLnBrk="1" hangingPunct="1"/>
            <a:r>
              <a:rPr lang="de-DE" altLang="de-DE" sz="1000"/>
              <a:t>400 T €</a:t>
            </a:r>
          </a:p>
        </p:txBody>
      </p:sp>
      <p:sp>
        <p:nvSpPr>
          <p:cNvPr id="6179" name="Text Box 30"/>
          <p:cNvSpPr txBox="1">
            <a:spLocks noChangeArrowheads="1"/>
          </p:cNvSpPr>
          <p:nvPr/>
        </p:nvSpPr>
        <p:spPr bwMode="auto">
          <a:xfrm>
            <a:off x="6507163" y="2344738"/>
            <a:ext cx="2525712" cy="280987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Arbeitsaufwände :                  IST             PLAN</a:t>
            </a:r>
          </a:p>
        </p:txBody>
      </p:sp>
      <p:sp>
        <p:nvSpPr>
          <p:cNvPr id="6180" name="Text Box 5"/>
          <p:cNvSpPr txBox="1">
            <a:spLocks noChangeArrowheads="1"/>
          </p:cNvSpPr>
          <p:nvPr/>
        </p:nvSpPr>
        <p:spPr bwMode="auto">
          <a:xfrm>
            <a:off x="8423275" y="2654300"/>
            <a:ext cx="612775" cy="1582738"/>
          </a:xfrm>
          <a:prstGeom prst="rect">
            <a:avLst/>
          </a:prstGeom>
          <a:solidFill>
            <a:schemeClr val="bg1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/>
              <a:t> </a:t>
            </a:r>
            <a:br>
              <a:rPr lang="de-DE" altLang="de-DE" sz="1000"/>
            </a:br>
            <a:endParaRPr lang="de-DE" altLang="de-DE" sz="1000"/>
          </a:p>
          <a:p>
            <a:pPr eaLnBrk="1" hangingPunct="1"/>
            <a:r>
              <a:rPr lang="de-DE" altLang="de-DE" sz="1000"/>
              <a:t>- 2.200 PT</a:t>
            </a:r>
            <a:br>
              <a:rPr lang="de-DE" altLang="de-DE" sz="1000"/>
            </a:br>
            <a:r>
              <a:rPr lang="de-DE" altLang="de-DE" sz="1000"/>
              <a:t> </a:t>
            </a:r>
            <a:br>
              <a:rPr lang="de-DE" altLang="de-DE" sz="1000"/>
            </a:br>
            <a:endParaRPr lang="de-DE" altLang="de-DE" sz="1000"/>
          </a:p>
          <a:p>
            <a:pPr eaLnBrk="1" hangingPunct="1"/>
            <a:r>
              <a:rPr lang="de-DE" altLang="de-DE" sz="1000"/>
              <a:t>- 2.500 PT</a:t>
            </a:r>
          </a:p>
          <a:p>
            <a:pPr eaLnBrk="1" hangingPunct="1"/>
            <a:endParaRPr lang="de-DE" altLang="de-DE" sz="1000"/>
          </a:p>
          <a:p>
            <a:pPr eaLnBrk="1" hangingPunct="1"/>
            <a:endParaRPr lang="de-DE" altLang="de-DE" sz="1000"/>
          </a:p>
          <a:p>
            <a:pPr eaLnBrk="1" hangingPunct="1"/>
            <a:r>
              <a:rPr lang="de-DE" altLang="de-DE" sz="1000"/>
              <a:t>8.000 T€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8BB30A76-E831-4909-9E95-BB74578C28C9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717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0705EC3-0AC9-4143-ABE4-FECA81347CFD}" type="slidenum">
              <a:rPr lang="de-DE" altLang="de-DE" sz="1000" smtClean="0">
                <a:solidFill>
                  <a:srgbClr val="00467A"/>
                </a:solidFill>
              </a:rPr>
              <a:pPr/>
              <a:t>2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gray">
          <a:xfrm>
            <a:off x="146050" y="930275"/>
            <a:ext cx="8858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Wesentliche erreichte Ergebnisse (neuste in Fettschrift)</a:t>
            </a:r>
          </a:p>
        </p:txBody>
      </p:sp>
      <p:sp>
        <p:nvSpPr>
          <p:cNvPr id="7173" name="Rectangle 19"/>
          <p:cNvSpPr>
            <a:spLocks noChangeArrowheads="1"/>
          </p:cNvSpPr>
          <p:nvPr/>
        </p:nvSpPr>
        <p:spPr bwMode="gray">
          <a:xfrm>
            <a:off x="146050" y="3459163"/>
            <a:ext cx="8858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Wesentliche erwartete Ergebnisse bis zum nächsten Berichtszeitpunkt</a:t>
            </a:r>
          </a:p>
        </p:txBody>
      </p:sp>
      <p:sp>
        <p:nvSpPr>
          <p:cNvPr id="7174" name="Rectangle 9"/>
          <p:cNvSpPr>
            <a:spLocks noChangeArrowheads="1"/>
          </p:cNvSpPr>
          <p:nvPr/>
        </p:nvSpPr>
        <p:spPr bwMode="gray">
          <a:xfrm>
            <a:off x="146050" y="1146175"/>
            <a:ext cx="8863013" cy="2263775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Xxxx</a:t>
            </a:r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gray">
          <a:xfrm>
            <a:off x="146050" y="3695700"/>
            <a:ext cx="8859838" cy="1295400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solidFill>
                  <a:srgbClr val="000000"/>
                </a:solidFill>
              </a:rPr>
              <a:t>Xxxx</a:t>
            </a:r>
          </a:p>
        </p:txBody>
      </p:sp>
      <p:sp>
        <p:nvSpPr>
          <p:cNvPr id="7176" name="Rectangle 133"/>
          <p:cNvSpPr>
            <a:spLocks noGrp="1" noChangeArrowheads="1"/>
          </p:cNvSpPr>
          <p:nvPr>
            <p:ph type="title"/>
          </p:nvPr>
        </p:nvSpPr>
        <p:spPr>
          <a:xfrm>
            <a:off x="29250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69E"/>
                </a:solidFill>
                <a:latin typeface="Calibri" panose="020F0502020204030204" pitchFamily="34" charset="0"/>
              </a:rPr>
              <a:t>Monatsbericht: Projektname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F736070B-A9CB-418C-94E8-990056B2C017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819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5CF3C2D9-13A0-480D-A991-53AFFDD41B23}" type="slidenum">
              <a:rPr lang="de-DE" altLang="de-DE" sz="1000" smtClean="0">
                <a:solidFill>
                  <a:srgbClr val="00467A"/>
                </a:solidFill>
              </a:rPr>
              <a:pPr/>
              <a:t>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82856" y="7938"/>
            <a:ext cx="7056437" cy="752475"/>
          </a:xfrm>
        </p:spPr>
        <p:txBody>
          <a:bodyPr/>
          <a:lstStyle/>
          <a:p>
            <a:r>
              <a:rPr lang="de-DE" altLang="de-DE" sz="2700" dirty="0">
                <a:solidFill>
                  <a:srgbClr val="00669E"/>
                </a:solidFill>
                <a:latin typeface="Calibri" panose="020F0502020204030204" pitchFamily="34" charset="0"/>
              </a:rPr>
              <a:t>Kritische Punkte: Projektname </a:t>
            </a:r>
          </a:p>
        </p:txBody>
      </p:sp>
      <p:graphicFrame>
        <p:nvGraphicFramePr>
          <p:cNvPr id="680517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484665"/>
              </p:ext>
            </p:extLst>
          </p:nvPr>
        </p:nvGraphicFramePr>
        <p:xfrm>
          <a:off x="177800" y="2103438"/>
          <a:ext cx="8786813" cy="1536700"/>
        </p:xfrm>
        <a:graphic>
          <a:graphicData uri="http://schemas.openxmlformats.org/drawingml/2006/table">
            <a:tbl>
              <a:tblPr/>
              <a:tblGrid>
                <a:gridCol w="1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7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501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8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5757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Risiken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Auswirkung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Maßnahme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Verant-wortlich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Status Maßnahme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027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37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44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897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240" name="Oval 57"/>
          <p:cNvSpPr>
            <a:spLocks noChangeArrowheads="1"/>
          </p:cNvSpPr>
          <p:nvPr/>
        </p:nvSpPr>
        <p:spPr bwMode="gray">
          <a:xfrm rot="10800000">
            <a:off x="8137525" y="5149850"/>
            <a:ext cx="150813" cy="157163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241" name="Oval 24"/>
          <p:cNvSpPr>
            <a:spLocks noChangeArrowheads="1"/>
          </p:cNvSpPr>
          <p:nvPr/>
        </p:nvSpPr>
        <p:spPr bwMode="gray">
          <a:xfrm rot="10800000">
            <a:off x="8320088" y="5146675"/>
            <a:ext cx="150812" cy="157163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242" name="Oval 24"/>
          <p:cNvSpPr>
            <a:spLocks noChangeArrowheads="1"/>
          </p:cNvSpPr>
          <p:nvPr/>
        </p:nvSpPr>
        <p:spPr bwMode="auto">
          <a:xfrm rot="10800000">
            <a:off x="7978775" y="5148263"/>
            <a:ext cx="150813" cy="157162"/>
          </a:xfrm>
          <a:prstGeom prst="ellipse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41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348239"/>
              </p:ext>
            </p:extLst>
          </p:nvPr>
        </p:nvGraphicFramePr>
        <p:xfrm>
          <a:off x="177800" y="3770313"/>
          <a:ext cx="8786813" cy="1243012"/>
        </p:xfrm>
        <a:graphic>
          <a:graphicData uri="http://schemas.openxmlformats.org/drawingml/2006/table">
            <a:tbl>
              <a:tblPr/>
              <a:tblGrid>
                <a:gridCol w="1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0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501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8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9521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Entscheidungs-bedarf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Situation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Maßnahme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Verant-wortlich</a:t>
                      </a: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Status Maßnahme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194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ohne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96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701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79" name="Rectangle 16"/>
          <p:cNvSpPr>
            <a:spLocks noChangeArrowheads="1"/>
          </p:cNvSpPr>
          <p:nvPr/>
        </p:nvSpPr>
        <p:spPr bwMode="gray">
          <a:xfrm>
            <a:off x="3429000" y="857250"/>
            <a:ext cx="5529263" cy="322263"/>
          </a:xfrm>
          <a:prstGeom prst="rect">
            <a:avLst/>
          </a:prstGeom>
          <a:solidFill>
            <a:srgbClr val="00669E"/>
          </a:solidFill>
          <a:ln w="9525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Gibt es kritische Punkte / Schwierigkeiten oder allg. Situationen, die Ihren Fortschritt behindern?</a:t>
            </a:r>
          </a:p>
          <a:p>
            <a:pPr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Worauf hat das Auswirkungen? Auf das Ergebnis, auf Termine oder steht Ihnen zu wenig Zeit zur Verfügung?</a:t>
            </a:r>
          </a:p>
        </p:txBody>
      </p:sp>
      <p:sp>
        <p:nvSpPr>
          <p:cNvPr id="8280" name="Rectangle 59"/>
          <p:cNvSpPr>
            <a:spLocks noChangeArrowheads="1"/>
          </p:cNvSpPr>
          <p:nvPr/>
        </p:nvSpPr>
        <p:spPr bwMode="gray">
          <a:xfrm>
            <a:off x="3429000" y="1214438"/>
            <a:ext cx="5535613" cy="847725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36000" tIns="36000" rIns="0" bIns="0"/>
          <a:lstStyle>
            <a:lvl1pPr marL="88900" indent="-889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ea typeface="Arial Unicode MS" panose="020B0604020202020204" pitchFamily="34" charset="-128"/>
                <a:cs typeface="Arial Unicode MS" panose="020B0604020202020204" pitchFamily="34" charset="-128"/>
              </a:rPr>
              <a:t>Gesamtsituation, z. B. „grün“, weil…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Inhalt „grün“, weil… 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Zeit „grün“, weil… 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Ressourcen „rot“, weil… </a:t>
            </a:r>
          </a:p>
        </p:txBody>
      </p:sp>
      <p:sp>
        <p:nvSpPr>
          <p:cNvPr id="8281" name="Rectangle 21"/>
          <p:cNvSpPr>
            <a:spLocks noChangeArrowheads="1"/>
          </p:cNvSpPr>
          <p:nvPr/>
        </p:nvSpPr>
        <p:spPr bwMode="gray">
          <a:xfrm>
            <a:off x="179388" y="857250"/>
            <a:ext cx="3141662" cy="1204913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de-DE" altLang="de-DE" sz="1000" i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" name="Rectangle 22"/>
          <p:cNvSpPr>
            <a:spLocks noChangeArrowheads="1"/>
          </p:cNvSpPr>
          <p:nvPr/>
        </p:nvSpPr>
        <p:spPr bwMode="gray">
          <a:xfrm>
            <a:off x="279400" y="1001713"/>
            <a:ext cx="25876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de-DE" altLang="de-DE" sz="1000">
                <a:ea typeface="Arial Unicode MS" panose="020B0604020202020204" pitchFamily="34" charset="-128"/>
                <a:cs typeface="Arial Unicode MS" panose="020B0604020202020204" pitchFamily="34" charset="-128"/>
              </a:rPr>
              <a:t>     Gesamt          Ergebnis	    Termine   Ressourcen   Kosten</a:t>
            </a:r>
          </a:p>
        </p:txBody>
      </p:sp>
      <p:sp>
        <p:nvSpPr>
          <p:cNvPr id="44" name="AutoShape 23"/>
          <p:cNvSpPr>
            <a:spLocks noChangeArrowheads="1"/>
          </p:cNvSpPr>
          <p:nvPr/>
        </p:nvSpPr>
        <p:spPr bwMode="gray">
          <a:xfrm rot="10800000">
            <a:off x="488950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5" name="Oval 24"/>
          <p:cNvSpPr>
            <a:spLocks noChangeArrowheads="1"/>
          </p:cNvSpPr>
          <p:nvPr/>
        </p:nvSpPr>
        <p:spPr bwMode="gray">
          <a:xfrm rot="10800000">
            <a:off x="520700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AutoShape 23"/>
          <p:cNvSpPr>
            <a:spLocks noChangeArrowheads="1"/>
          </p:cNvSpPr>
          <p:nvPr/>
        </p:nvSpPr>
        <p:spPr bwMode="gray">
          <a:xfrm rot="10800000">
            <a:off x="116522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" name="Oval 24"/>
          <p:cNvSpPr>
            <a:spLocks noChangeArrowheads="1"/>
          </p:cNvSpPr>
          <p:nvPr/>
        </p:nvSpPr>
        <p:spPr bwMode="auto">
          <a:xfrm rot="10800000">
            <a:off x="1196975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AutoShape 23"/>
          <p:cNvSpPr>
            <a:spLocks noChangeArrowheads="1"/>
          </p:cNvSpPr>
          <p:nvPr/>
        </p:nvSpPr>
        <p:spPr bwMode="gray">
          <a:xfrm rot="10800000">
            <a:off x="171767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" name="Oval 24"/>
          <p:cNvSpPr>
            <a:spLocks noChangeArrowheads="1"/>
          </p:cNvSpPr>
          <p:nvPr/>
        </p:nvSpPr>
        <p:spPr bwMode="gray">
          <a:xfrm rot="10800000">
            <a:off x="1749425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56"/>
          <p:cNvSpPr>
            <a:spLocks noChangeArrowheads="1"/>
          </p:cNvSpPr>
          <p:nvPr/>
        </p:nvSpPr>
        <p:spPr bwMode="gray">
          <a:xfrm rot="10800000">
            <a:off x="1749425" y="1406525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" name="Oval 45"/>
          <p:cNvSpPr>
            <a:spLocks noChangeArrowheads="1"/>
          </p:cNvSpPr>
          <p:nvPr/>
        </p:nvSpPr>
        <p:spPr bwMode="gray">
          <a:xfrm rot="10800000">
            <a:off x="2317750" y="1597025"/>
            <a:ext cx="150813" cy="157163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Oval 51"/>
          <p:cNvSpPr>
            <a:spLocks noChangeArrowheads="1"/>
          </p:cNvSpPr>
          <p:nvPr/>
        </p:nvSpPr>
        <p:spPr bwMode="gray">
          <a:xfrm rot="10800000">
            <a:off x="2312988" y="1403350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" name="Oval 46"/>
          <p:cNvSpPr>
            <a:spLocks noChangeArrowheads="1"/>
          </p:cNvSpPr>
          <p:nvPr/>
        </p:nvSpPr>
        <p:spPr bwMode="gray">
          <a:xfrm rot="10800000">
            <a:off x="2293938" y="1204913"/>
            <a:ext cx="150812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" name="Oval 51"/>
          <p:cNvSpPr>
            <a:spLocks noChangeArrowheads="1"/>
          </p:cNvSpPr>
          <p:nvPr/>
        </p:nvSpPr>
        <p:spPr bwMode="gray">
          <a:xfrm rot="10800000">
            <a:off x="2293938" y="1403350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5" name="AutoShape 23"/>
          <p:cNvSpPr>
            <a:spLocks noChangeArrowheads="1"/>
          </p:cNvSpPr>
          <p:nvPr/>
        </p:nvSpPr>
        <p:spPr bwMode="gray">
          <a:xfrm rot="10800000">
            <a:off x="225107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" name="Oval 57"/>
          <p:cNvSpPr>
            <a:spLocks noChangeArrowheads="1"/>
          </p:cNvSpPr>
          <p:nvPr/>
        </p:nvSpPr>
        <p:spPr bwMode="auto">
          <a:xfrm rot="10800000">
            <a:off x="2282825" y="1625600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7" name="Oval 56"/>
          <p:cNvSpPr>
            <a:spLocks noChangeArrowheads="1"/>
          </p:cNvSpPr>
          <p:nvPr/>
        </p:nvSpPr>
        <p:spPr bwMode="gray">
          <a:xfrm rot="10800000">
            <a:off x="523875" y="1614488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8" name="Oval 57"/>
          <p:cNvSpPr>
            <a:spLocks noChangeArrowheads="1"/>
          </p:cNvSpPr>
          <p:nvPr/>
        </p:nvSpPr>
        <p:spPr bwMode="gray">
          <a:xfrm rot="10800000">
            <a:off x="523875" y="1406525"/>
            <a:ext cx="150813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9" name="Oval 57"/>
          <p:cNvSpPr>
            <a:spLocks noChangeArrowheads="1"/>
          </p:cNvSpPr>
          <p:nvPr/>
        </p:nvSpPr>
        <p:spPr bwMode="gray">
          <a:xfrm rot="10800000">
            <a:off x="1203325" y="1422400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Oval 24"/>
          <p:cNvSpPr>
            <a:spLocks noChangeArrowheads="1"/>
          </p:cNvSpPr>
          <p:nvPr/>
        </p:nvSpPr>
        <p:spPr bwMode="gray">
          <a:xfrm rot="10800000">
            <a:off x="519113" y="1208088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" name="TextBox 77"/>
          <p:cNvSpPr txBox="1">
            <a:spLocks noChangeArrowheads="1"/>
          </p:cNvSpPr>
          <p:nvPr/>
        </p:nvSpPr>
        <p:spPr bwMode="auto">
          <a:xfrm>
            <a:off x="650875" y="1352550"/>
            <a:ext cx="250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de-DE" altLang="de-DE" sz="1100" b="1">
                <a:ea typeface="Arial Unicode MS" panose="020B0604020202020204" pitchFamily="34" charset="-128"/>
                <a:cs typeface="Arial Unicode MS" panose="020B0604020202020204" pitchFamily="34" charset="-128"/>
              </a:rPr>
              <a:t>=</a:t>
            </a:r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gray">
          <a:xfrm rot="10800000">
            <a:off x="1196975" y="1620838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3" name="Oval 24"/>
          <p:cNvSpPr>
            <a:spLocks noChangeArrowheads="1"/>
          </p:cNvSpPr>
          <p:nvPr/>
        </p:nvSpPr>
        <p:spPr bwMode="gray">
          <a:xfrm rot="10800000">
            <a:off x="1747838" y="1615780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4" name="Oval 56"/>
          <p:cNvSpPr>
            <a:spLocks noChangeArrowheads="1"/>
          </p:cNvSpPr>
          <p:nvPr/>
        </p:nvSpPr>
        <p:spPr bwMode="gray">
          <a:xfrm rot="10800000">
            <a:off x="1747838" y="1617663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5" name="AutoShape 23"/>
          <p:cNvSpPr>
            <a:spLocks noChangeArrowheads="1"/>
          </p:cNvSpPr>
          <p:nvPr/>
        </p:nvSpPr>
        <p:spPr bwMode="gray">
          <a:xfrm rot="10800000">
            <a:off x="2786063" y="1182688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6" name="Oval 57"/>
          <p:cNvSpPr>
            <a:spLocks noChangeArrowheads="1"/>
          </p:cNvSpPr>
          <p:nvPr/>
        </p:nvSpPr>
        <p:spPr bwMode="auto">
          <a:xfrm rot="10800000">
            <a:off x="2817813" y="1628775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7" name="Oval 57"/>
          <p:cNvSpPr>
            <a:spLocks noChangeArrowheads="1"/>
          </p:cNvSpPr>
          <p:nvPr/>
        </p:nvSpPr>
        <p:spPr bwMode="gray">
          <a:xfrm rot="10800000">
            <a:off x="2815887" y="1416050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8" name="Oval 24"/>
          <p:cNvSpPr>
            <a:spLocks noChangeArrowheads="1"/>
          </p:cNvSpPr>
          <p:nvPr/>
        </p:nvSpPr>
        <p:spPr bwMode="gray">
          <a:xfrm rot="10800000">
            <a:off x="2817813" y="1623770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" name="Oval 57"/>
          <p:cNvSpPr>
            <a:spLocks noChangeArrowheads="1"/>
          </p:cNvSpPr>
          <p:nvPr/>
        </p:nvSpPr>
        <p:spPr bwMode="gray">
          <a:xfrm rot="10800000">
            <a:off x="2279650" y="1214438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0" name="Oval 57"/>
          <p:cNvSpPr>
            <a:spLocks noChangeArrowheads="1"/>
          </p:cNvSpPr>
          <p:nvPr/>
        </p:nvSpPr>
        <p:spPr bwMode="gray">
          <a:xfrm rot="10800000">
            <a:off x="2279650" y="1404938"/>
            <a:ext cx="150813" cy="157162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1" name="Oval 24"/>
          <p:cNvSpPr>
            <a:spLocks noChangeArrowheads="1"/>
          </p:cNvSpPr>
          <p:nvPr/>
        </p:nvSpPr>
        <p:spPr bwMode="gray">
          <a:xfrm rot="10800000">
            <a:off x="1751282" y="1615087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57"/>
          <p:cNvSpPr>
            <a:spLocks noChangeArrowheads="1"/>
          </p:cNvSpPr>
          <p:nvPr/>
        </p:nvSpPr>
        <p:spPr bwMode="gray">
          <a:xfrm rot="10800000">
            <a:off x="2816849" y="1230294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3" name="Oval 57"/>
          <p:cNvSpPr>
            <a:spLocks noChangeArrowheads="1"/>
          </p:cNvSpPr>
          <p:nvPr/>
        </p:nvSpPr>
        <p:spPr bwMode="gray">
          <a:xfrm rot="10800000">
            <a:off x="1196904" y="1623079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4" name="Oval 57"/>
          <p:cNvSpPr>
            <a:spLocks noChangeArrowheads="1"/>
          </p:cNvSpPr>
          <p:nvPr/>
        </p:nvSpPr>
        <p:spPr bwMode="gray">
          <a:xfrm rot="10800000">
            <a:off x="521794" y="1614109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EEA5AC6C-F901-4636-9A40-5B38579E9F2E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024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35BB669A-6524-424D-82E1-C2BFADDDF1E9}" type="slidenum">
              <a:rPr lang="de-DE" altLang="de-DE" sz="1000" smtClean="0">
                <a:solidFill>
                  <a:srgbClr val="00467A"/>
                </a:solidFill>
              </a:rPr>
              <a:pPr/>
              <a:t>4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0244" name="Rectangle 13"/>
          <p:cNvSpPr>
            <a:spLocks noChangeArrowheads="1"/>
          </p:cNvSpPr>
          <p:nvPr/>
        </p:nvSpPr>
        <p:spPr bwMode="gray">
          <a:xfrm>
            <a:off x="146050" y="930275"/>
            <a:ext cx="4854575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Meilenstein-Trend-Analyse</a:t>
            </a:r>
          </a:p>
        </p:txBody>
      </p:sp>
      <p:sp>
        <p:nvSpPr>
          <p:cNvPr id="10246" name="Rectangle 133"/>
          <p:cNvSpPr>
            <a:spLocks noGrp="1" noChangeArrowheads="1"/>
          </p:cNvSpPr>
          <p:nvPr>
            <p:ph type="title"/>
          </p:nvPr>
        </p:nvSpPr>
        <p:spPr>
          <a:xfrm>
            <a:off x="22765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69E"/>
                </a:solidFill>
                <a:latin typeface="Calibri" panose="020F0502020204030204" pitchFamily="34" charset="0"/>
              </a:rPr>
              <a:t>Monatsbericht: Projektname </a:t>
            </a:r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gray">
          <a:xfrm>
            <a:off x="5279518" y="930275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Zeitplan-Kennzahl</a:t>
            </a:r>
          </a:p>
        </p:txBody>
      </p:sp>
      <p:sp>
        <p:nvSpPr>
          <p:cNvPr id="10248" name="Rectangle 13"/>
          <p:cNvSpPr>
            <a:spLocks noChangeArrowheads="1"/>
          </p:cNvSpPr>
          <p:nvPr/>
        </p:nvSpPr>
        <p:spPr bwMode="gray">
          <a:xfrm>
            <a:off x="7233730" y="930275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Ist Fortschrittsgrad</a:t>
            </a:r>
          </a:p>
        </p:txBody>
      </p:sp>
      <p:sp>
        <p:nvSpPr>
          <p:cNvPr id="10249" name="Rectangle 13"/>
          <p:cNvSpPr>
            <a:spLocks noChangeArrowheads="1"/>
          </p:cNvSpPr>
          <p:nvPr/>
        </p:nvSpPr>
        <p:spPr bwMode="gray">
          <a:xfrm>
            <a:off x="5269993" y="2947988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Plan-Fortschrittsgrad</a:t>
            </a:r>
          </a:p>
        </p:txBody>
      </p:sp>
      <p:sp>
        <p:nvSpPr>
          <p:cNvPr id="10250" name="Rectangle 13"/>
          <p:cNvSpPr>
            <a:spLocks noChangeArrowheads="1"/>
          </p:cNvSpPr>
          <p:nvPr/>
        </p:nvSpPr>
        <p:spPr bwMode="gray">
          <a:xfrm>
            <a:off x="7222618" y="2947988"/>
            <a:ext cx="1493837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Soll-Fortschrittsgrad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49" y="1185085"/>
            <a:ext cx="4854575" cy="360085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4212" y="1110251"/>
            <a:ext cx="1822862" cy="199966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7312" y="930275"/>
            <a:ext cx="1360212" cy="190429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3241" y="2955337"/>
            <a:ext cx="1360212" cy="190429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312" y="2947988"/>
            <a:ext cx="1360212" cy="190429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957225" y="1662132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62%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7957225" y="3416058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77%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5888477" y="3448483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72%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46B61087-7E08-4543-9D53-7AFFB8001F03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921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8F58E503-7593-4E0B-8091-C9B9D3EE7954}" type="slidenum">
              <a:rPr lang="de-DE" altLang="de-DE" sz="1000" smtClean="0">
                <a:solidFill>
                  <a:srgbClr val="00467A"/>
                </a:solidFill>
              </a:rPr>
              <a:pPr/>
              <a:t>5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9220" name="Rectangle 13"/>
          <p:cNvSpPr>
            <a:spLocks noChangeArrowheads="1"/>
          </p:cNvSpPr>
          <p:nvPr/>
        </p:nvSpPr>
        <p:spPr bwMode="gray">
          <a:xfrm>
            <a:off x="146050" y="930275"/>
            <a:ext cx="5077742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Prognostizierte Kostenentwicklung - Kostentrend</a:t>
            </a:r>
          </a:p>
        </p:txBody>
      </p:sp>
      <p:sp>
        <p:nvSpPr>
          <p:cNvPr id="9222" name="Rectangle 133"/>
          <p:cNvSpPr>
            <a:spLocks noGrp="1" noChangeArrowheads="1"/>
          </p:cNvSpPr>
          <p:nvPr>
            <p:ph type="title"/>
          </p:nvPr>
        </p:nvSpPr>
        <p:spPr>
          <a:xfrm>
            <a:off x="48707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69E"/>
                </a:solidFill>
                <a:latin typeface="Calibri" panose="020F0502020204030204" pitchFamily="34" charset="0"/>
              </a:rPr>
              <a:t>Monatsbericht: Projektname </a:t>
            </a:r>
          </a:p>
        </p:txBody>
      </p:sp>
      <p:sp>
        <p:nvSpPr>
          <p:cNvPr id="9223" name="Rectangle 13"/>
          <p:cNvSpPr>
            <a:spLocks noChangeArrowheads="1"/>
          </p:cNvSpPr>
          <p:nvPr/>
        </p:nvSpPr>
        <p:spPr bwMode="gray">
          <a:xfrm>
            <a:off x="5587760" y="930275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Effizienzfaktor</a:t>
            </a:r>
          </a:p>
        </p:txBody>
      </p:sp>
      <p:sp>
        <p:nvSpPr>
          <p:cNvPr id="9224" name="Rectangle 13"/>
          <p:cNvSpPr>
            <a:spLocks noChangeArrowheads="1"/>
          </p:cNvSpPr>
          <p:nvPr/>
        </p:nvSpPr>
        <p:spPr bwMode="gray">
          <a:xfrm>
            <a:off x="7166043" y="930275"/>
            <a:ext cx="1508057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Kostenplan-Kennzahl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49" y="1172487"/>
            <a:ext cx="5077743" cy="361223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589" y="1170683"/>
            <a:ext cx="1640395" cy="179949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9767" y="1170683"/>
            <a:ext cx="1645881" cy="1799496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/>
        </p:nvSpPr>
        <p:spPr bwMode="gray">
          <a:xfrm>
            <a:off x="5587761" y="3466731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Planabweichung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gray">
          <a:xfrm>
            <a:off x="7170738" y="3466731"/>
            <a:ext cx="1493837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Kostenabweichung</a:t>
            </a: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5597285" y="3779805"/>
            <a:ext cx="1482725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- 54.000 €</a:t>
            </a: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7181849" y="3779805"/>
            <a:ext cx="1482726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- 86.000 €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gray">
          <a:xfrm>
            <a:off x="5587761" y="4299458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Aktuelle Ist-Gesamtkosten</a:t>
            </a:r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5597285" y="4612532"/>
            <a:ext cx="1482725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425.000 €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gray">
          <a:xfrm>
            <a:off x="7181851" y="4299458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Aktueller Fertigstellungswert</a:t>
            </a: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7191375" y="4612532"/>
            <a:ext cx="1482725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339.000 €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86273872-48FB-48F5-8855-E08EFE731115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126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499DA107-0252-4AA3-98A4-489DC07D7C94}" type="slidenum">
              <a:rPr lang="de-DE" altLang="de-DE" sz="1000" smtClean="0">
                <a:solidFill>
                  <a:srgbClr val="00467A"/>
                </a:solidFill>
              </a:rPr>
              <a:pPr/>
              <a:t>6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1268" name="Rectangle 13"/>
          <p:cNvSpPr>
            <a:spLocks noChangeArrowheads="1"/>
          </p:cNvSpPr>
          <p:nvPr/>
        </p:nvSpPr>
        <p:spPr bwMode="gray">
          <a:xfrm>
            <a:off x="146050" y="930275"/>
            <a:ext cx="5103942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Leistungs-Trend-Analyse</a:t>
            </a:r>
          </a:p>
        </p:txBody>
      </p:sp>
      <p:sp>
        <p:nvSpPr>
          <p:cNvPr id="11270" name="Rectangle 133"/>
          <p:cNvSpPr>
            <a:spLocks noGrp="1" noChangeArrowheads="1"/>
          </p:cNvSpPr>
          <p:nvPr>
            <p:ph type="title"/>
          </p:nvPr>
        </p:nvSpPr>
        <p:spPr>
          <a:xfrm>
            <a:off x="42223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69E"/>
                </a:solidFill>
                <a:latin typeface="Calibri" panose="020F0502020204030204" pitchFamily="34" charset="0"/>
              </a:rPr>
              <a:t>Monatsbericht: Projektname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207951"/>
            <a:ext cx="5103942" cy="3623453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/>
        </p:nvSpPr>
        <p:spPr bwMode="gray">
          <a:xfrm>
            <a:off x="5389763" y="930275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Zeitplan-Kennzahl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gray">
          <a:xfrm>
            <a:off x="7343975" y="930275"/>
            <a:ext cx="1492250" cy="187325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Ist Fortschrittsgrad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gray">
          <a:xfrm>
            <a:off x="5380238" y="2947988"/>
            <a:ext cx="1492250" cy="358276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Fortschrittsgrad lineare </a:t>
            </a:r>
            <a:b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Hochrechnung</a:t>
            </a: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gray">
          <a:xfrm>
            <a:off x="7332863" y="2947988"/>
            <a:ext cx="1493837" cy="358276"/>
          </a:xfrm>
          <a:prstGeom prst="rect">
            <a:avLst/>
          </a:prstGeom>
          <a:solidFill>
            <a:srgbClr val="0066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Fortschrittsgrad additive </a:t>
            </a:r>
            <a:b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Hochrechnung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4457" y="939300"/>
            <a:ext cx="1822862" cy="1999661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7557" y="930275"/>
            <a:ext cx="1360212" cy="1904297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8067470" y="1662132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62%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6022646" y="3533775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80%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6498" y="3103561"/>
            <a:ext cx="1390236" cy="194633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7557" y="3103561"/>
            <a:ext cx="1390236" cy="1946331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8158261" y="4554405"/>
            <a:ext cx="43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84%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at_Praes16-9_yyyymmdd_betreff_bspfolien_V1-0">
  <a:themeElements>
    <a:clrScheme name="kat_Praes16-9_yyyymmdd_betreff_bspfolien_V1-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t_Praes16-9_yyyymmdd_betreff_bspfolien_V1-0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kat_Praes16-9_yyyymmdd_betreff_bspfolien_V1-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37B74C1D38AC4F885C6CB3514826C6" ma:contentTypeVersion="0" ma:contentTypeDescription="Ein neues Dokument erstellen." ma:contentTypeScope="" ma:versionID="ab5df903f5e571bd3f5519e8335da10e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F4ABC9-F2A7-4731-931F-410C2F126D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4DE3C62-EA1F-48CB-B24A-7459B4535C5D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kat_Praes16-9_yyyymmdd_betreff_bspfolien_V1-0</Template>
  <TotalTime>0</TotalTime>
  <Words>355</Words>
  <Application>Microsoft Office PowerPoint</Application>
  <PresentationFormat>Benutzerdefiniert</PresentationFormat>
  <Paragraphs>122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Courier New</vt:lpstr>
      <vt:lpstr>Wingdings</vt:lpstr>
      <vt:lpstr>kat_Praes16-9_yyyymmdd_betreff_bspfolien_V1-0</vt:lpstr>
      <vt:lpstr>Monatsbericht: Projektname </vt:lpstr>
      <vt:lpstr>Monatsbericht: Projektname </vt:lpstr>
      <vt:lpstr>Kritische Punkte: Projektname </vt:lpstr>
      <vt:lpstr>Monatsbericht: Projektname </vt:lpstr>
      <vt:lpstr>Monatsbericht: Projektname </vt:lpstr>
      <vt:lpstr>Monatsbericht: Projektname </vt:lpstr>
    </vt:vector>
  </TitlesOfParts>
  <Company>Projektforum Leitfaden 4.0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Monatsbericht: Projektname </dc:title>
  <dc:creator/>
  <dc:description/>
  <cp:lastModifiedBy>Frick, Andreas</cp:lastModifiedBy>
  <cp:revision>2</cp:revision>
  <dcterms:created xsi:type="dcterms:W3CDTF">2009-11-23T18:06:14Z</dcterms:created>
  <dcterms:modified xsi:type="dcterms:W3CDTF">2023-06-05T17:52:26Z</dcterms:modified>
</cp:coreProperties>
</file>