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3"/>
  </p:sldMasterIdLst>
  <p:notesMasterIdLst>
    <p:notesMasterId r:id="rId11"/>
  </p:notesMasterIdLst>
  <p:handoutMasterIdLst>
    <p:handoutMasterId r:id="rId12"/>
  </p:handoutMasterIdLst>
  <p:sldIdLst>
    <p:sldId id="678" r:id="rId4"/>
    <p:sldId id="674" r:id="rId5"/>
    <p:sldId id="681" r:id="rId6"/>
    <p:sldId id="680" r:id="rId7"/>
    <p:sldId id="676" r:id="rId8"/>
    <p:sldId id="679" r:id="rId9"/>
    <p:sldId id="673" r:id="rId10"/>
  </p:sldIdLst>
  <p:sldSz cx="9144000" cy="5372100"/>
  <p:notesSz cx="9926638" cy="679767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91">
          <p15:clr>
            <a:srgbClr val="A4A3A4"/>
          </p15:clr>
        </p15:guide>
        <p15:guide id="2" pos="2880">
          <p15:clr>
            <a:srgbClr val="A4A3A4"/>
          </p15:clr>
        </p15:guide>
        <p15:guide id="3" pos="5672">
          <p15:clr>
            <a:srgbClr val="A4A3A4"/>
          </p15:clr>
        </p15:guide>
        <p15:guide id="4" pos="95">
          <p15:clr>
            <a:srgbClr val="A4A3A4"/>
          </p15:clr>
        </p15:guide>
        <p15:guide id="5" orient="horz" pos="762" userDrawn="1">
          <p15:clr>
            <a:srgbClr val="A4A3A4"/>
          </p15:clr>
        </p15:guide>
        <p15:guide id="6" orient="horz" pos="20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B9E"/>
    <a:srgbClr val="E6874C"/>
    <a:srgbClr val="FFCC99"/>
    <a:srgbClr val="A2B9E8"/>
    <a:srgbClr val="C0C0C0"/>
    <a:srgbClr val="FFFFCC"/>
    <a:srgbClr val="FFFF99"/>
    <a:srgbClr val="3333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9721" autoAdjust="0"/>
  </p:normalViewPr>
  <p:slideViewPr>
    <p:cSldViewPr snapToGrid="0">
      <p:cViewPr varScale="1">
        <p:scale>
          <a:sx n="114" d="100"/>
          <a:sy n="114" d="100"/>
        </p:scale>
        <p:origin x="114" y="210"/>
      </p:cViewPr>
      <p:guideLst>
        <p:guide orient="horz" pos="1691"/>
        <p:guide pos="2880"/>
        <p:guide pos="5672"/>
        <p:guide pos="95"/>
        <p:guide orient="horz" pos="762"/>
        <p:guide orient="horz" pos="20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4" d="100"/>
          <a:sy n="124" d="100"/>
        </p:scale>
        <p:origin x="-1884" y="-108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84" tIns="45342" rIns="90684" bIns="45342" numCol="1" anchor="t" anchorCtr="0" compatLnSpc="1">
            <a:prstTxWarp prst="textNoShape">
              <a:avLst/>
            </a:prstTxWarp>
          </a:bodyPr>
          <a:lstStyle>
            <a:lvl1pPr defTabSz="906463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338" y="0"/>
            <a:ext cx="430371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84" tIns="45342" rIns="90684" bIns="45342" numCol="1" anchor="t" anchorCtr="0" compatLnSpc="1">
            <a:prstTxWarp prst="textNoShape">
              <a:avLst/>
            </a:prstTxWarp>
          </a:bodyPr>
          <a:lstStyle>
            <a:lvl1pPr algn="r" defTabSz="906463" eaLnBrk="0" hangingPunct="0">
              <a:defRPr sz="1200"/>
            </a:lvl1pPr>
          </a:lstStyle>
          <a:p>
            <a:pPr>
              <a:defRPr/>
            </a:pPr>
            <a:fld id="{D9603865-ABB0-4836-B04C-70564BE9110C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3021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84" tIns="45342" rIns="90684" bIns="45342" numCol="1" anchor="b" anchorCtr="0" compatLnSpc="1">
            <a:prstTxWarp prst="textNoShape">
              <a:avLst/>
            </a:prstTxWarp>
          </a:bodyPr>
          <a:lstStyle>
            <a:lvl1pPr defTabSz="906463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338" y="6456363"/>
            <a:ext cx="430371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84" tIns="45342" rIns="90684" bIns="45342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76675A3E-FA0E-432A-B18A-B05045115A7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29632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678" tIns="45339" rIns="90678" bIns="45339" numCol="1" anchor="t" anchorCtr="0" compatLnSpc="1">
            <a:prstTxWarp prst="textNoShape">
              <a:avLst/>
            </a:prstTxWarp>
          </a:bodyPr>
          <a:lstStyle>
            <a:lvl1pPr defTabSz="9064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338" y="0"/>
            <a:ext cx="4303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678" tIns="45339" rIns="90678" bIns="45339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7C54D97-D30B-4369-BB53-DCE6327F0E96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94000" y="509588"/>
            <a:ext cx="43402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3775" y="3228975"/>
            <a:ext cx="7939088" cy="305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678" tIns="45339" rIns="90678" bIns="453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21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678" tIns="45339" rIns="90678" bIns="45339" numCol="1" anchor="b" anchorCtr="0" compatLnSpc="1">
            <a:prstTxWarp prst="textNoShape">
              <a:avLst/>
            </a:prstTxWarp>
          </a:bodyPr>
          <a:lstStyle>
            <a:lvl1pPr defTabSz="9064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338" y="6456363"/>
            <a:ext cx="4303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678" tIns="45339" rIns="90678" bIns="45339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2929E5D-0B6C-410E-BBDE-42C4E0969D1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3128470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5"/>
          <p:cNvSpPr>
            <a:spLocks noChangeArrowheads="1"/>
          </p:cNvSpPr>
          <p:nvPr/>
        </p:nvSpPr>
        <p:spPr bwMode="auto">
          <a:xfrm>
            <a:off x="0" y="1139825"/>
            <a:ext cx="9144000" cy="3351213"/>
          </a:xfrm>
          <a:prstGeom prst="rect">
            <a:avLst/>
          </a:prstGeom>
          <a:solidFill>
            <a:srgbClr val="EBF3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5" name="Rectangle 54"/>
          <p:cNvSpPr>
            <a:spLocks noChangeArrowheads="1"/>
          </p:cNvSpPr>
          <p:nvPr/>
        </p:nvSpPr>
        <p:spPr bwMode="auto">
          <a:xfrm>
            <a:off x="0" y="4470400"/>
            <a:ext cx="9144000" cy="73025"/>
          </a:xfrm>
          <a:prstGeom prst="rect">
            <a:avLst/>
          </a:prstGeom>
          <a:gradFill rotWithShape="1">
            <a:gsLst>
              <a:gs pos="0">
                <a:srgbClr val="D2D2D2"/>
              </a:gs>
              <a:gs pos="100000">
                <a:srgbClr val="EBF3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 sz="1800">
              <a:latin typeface="Arial" charset="0"/>
            </a:endParaRP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1668463"/>
            <a:ext cx="7772400" cy="1016000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4825"/>
            <a:ext cx="6400800" cy="1373188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589" y="109053"/>
            <a:ext cx="1198225" cy="54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44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52" y="6350"/>
            <a:ext cx="7056437" cy="75247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56A04-812D-4594-8F4C-250F862F5CCD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F37F1-DCE6-48CB-9321-8D700369F8D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589" y="109053"/>
            <a:ext cx="1198225" cy="54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966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452813"/>
            <a:ext cx="7772400" cy="10668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276475"/>
            <a:ext cx="7772400" cy="11763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99568-7307-44B7-917E-40203E510DC5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D1FA9-AB6F-426E-A094-535585847BE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589" y="109053"/>
            <a:ext cx="1198225" cy="54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917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52" y="6350"/>
            <a:ext cx="7056437" cy="75247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27100"/>
            <a:ext cx="4038600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27100"/>
            <a:ext cx="4038600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BAD8E-B72C-4BFA-97DC-B93397EAA265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30CF4-5117-45B5-86B1-5D4666EE100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589" y="109053"/>
            <a:ext cx="1198225" cy="54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804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413"/>
            <a:ext cx="8229600" cy="77575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1738"/>
            <a:ext cx="4040188" cy="5016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703388"/>
            <a:ext cx="4040188" cy="30956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201738"/>
            <a:ext cx="4041775" cy="5016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703388"/>
            <a:ext cx="4041775" cy="30956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062E3-EC6D-4A83-BAE7-085B0B2EED2C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8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9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3FF8B-41A0-469C-9E5C-1D08857D3A2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589" y="109053"/>
            <a:ext cx="1198225" cy="54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583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52" y="6350"/>
            <a:ext cx="7056437" cy="752475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927100"/>
            <a:ext cx="8229600" cy="4102100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35E13-1C00-4FF6-8B43-69DDEA7DAA60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1AB7E-CA59-4C8E-992E-A076D5E5B46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589" y="109053"/>
            <a:ext cx="1198225" cy="54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04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2D2D2"/>
            </a:gs>
            <a:gs pos="50000">
              <a:srgbClr val="EBF3FF"/>
            </a:gs>
            <a:gs pos="100000">
              <a:srgbClr val="D2D2D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/>
          <p:cNvSpPr>
            <a:spLocks noChangeArrowheads="1"/>
          </p:cNvSpPr>
          <p:nvPr userDrawn="1"/>
        </p:nvSpPr>
        <p:spPr bwMode="auto">
          <a:xfrm>
            <a:off x="0" y="5092700"/>
            <a:ext cx="9147175" cy="279400"/>
          </a:xfrm>
          <a:prstGeom prst="rect">
            <a:avLst/>
          </a:prstGeom>
          <a:gradFill rotWithShape="1">
            <a:gsLst>
              <a:gs pos="0">
                <a:srgbClr val="D2D2D2"/>
              </a:gs>
              <a:gs pos="100000">
                <a:srgbClr val="EBF3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 sz="1800">
              <a:latin typeface="Arial" charset="0"/>
            </a:endParaRPr>
          </a:p>
        </p:txBody>
      </p:sp>
      <p:sp>
        <p:nvSpPr>
          <p:cNvPr id="1027" name="Rectangle 9"/>
          <p:cNvSpPr>
            <a:spLocks noChangeArrowheads="1"/>
          </p:cNvSpPr>
          <p:nvPr userDrawn="1"/>
        </p:nvSpPr>
        <p:spPr bwMode="auto">
          <a:xfrm>
            <a:off x="-1588" y="0"/>
            <a:ext cx="9140826" cy="7715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endParaRPr lang="de-DE" altLang="de-DE" sz="2800"/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27100"/>
            <a:ext cx="8229600" cy="410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9488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167313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00467A"/>
                </a:solidFill>
              </a:defRPr>
            </a:lvl1pPr>
          </a:lstStyle>
          <a:p>
            <a:pPr>
              <a:defRPr/>
            </a:pPr>
            <a:fld id="{EF8F78FB-1C39-4A25-814A-06AA351F2F84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19489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167313"/>
            <a:ext cx="2895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rgbClr val="00467A"/>
                </a:solidFill>
              </a:defRPr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19490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167313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467A"/>
                </a:solidFill>
              </a:defRPr>
            </a:lvl1pPr>
          </a:lstStyle>
          <a:p>
            <a:pPr>
              <a:defRPr/>
            </a:pPr>
            <a:fld id="{754246F4-4C0A-4E14-807D-C95FC5AFAA1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1032" name="Line 15"/>
          <p:cNvSpPr>
            <a:spLocks noChangeShapeType="1"/>
          </p:cNvSpPr>
          <p:nvPr userDrawn="1"/>
        </p:nvSpPr>
        <p:spPr bwMode="auto">
          <a:xfrm>
            <a:off x="0" y="771525"/>
            <a:ext cx="9144000" cy="0"/>
          </a:xfrm>
          <a:prstGeom prst="line">
            <a:avLst/>
          </a:prstGeom>
          <a:noFill/>
          <a:ln w="6350">
            <a:solidFill>
              <a:srgbClr val="00467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3" name="Line 17"/>
          <p:cNvSpPr>
            <a:spLocks noChangeShapeType="1"/>
          </p:cNvSpPr>
          <p:nvPr userDrawn="1"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5" name="Line 15"/>
          <p:cNvSpPr>
            <a:spLocks noChangeShapeType="1"/>
          </p:cNvSpPr>
          <p:nvPr userDrawn="1"/>
        </p:nvSpPr>
        <p:spPr bwMode="auto">
          <a:xfrm>
            <a:off x="0" y="5091113"/>
            <a:ext cx="9144000" cy="0"/>
          </a:xfrm>
          <a:prstGeom prst="line">
            <a:avLst/>
          </a:prstGeom>
          <a:noFill/>
          <a:ln w="6350">
            <a:solidFill>
              <a:srgbClr val="00467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6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456652" y="10920"/>
            <a:ext cx="7056437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589" y="109053"/>
            <a:ext cx="1198225" cy="5413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03" r:id="rId1"/>
    <p:sldLayoutId id="2147484581" r:id="rId2"/>
    <p:sldLayoutId id="2147484582" r:id="rId3"/>
    <p:sldLayoutId id="2147484583" r:id="rId4"/>
    <p:sldLayoutId id="2147484584" r:id="rId5"/>
    <p:sldLayoutId id="2147484591" r:id="rId6"/>
  </p:sldLayoutIdLst>
  <p:hf hdr="0" ft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354013" indent="-174625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anose="02070309020205020404" pitchFamily="49" charset="0"/>
        <a:buChar char="▪"/>
        <a:defRPr sz="2000">
          <a:solidFill>
            <a:schemeClr val="tx1"/>
          </a:solidFill>
          <a:latin typeface="+mn-lt"/>
        </a:defRPr>
      </a:lvl2pPr>
      <a:lvl3pPr marL="712788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anose="02070309020205020404" pitchFamily="49" charset="0"/>
        <a:buChar char="▫"/>
        <a:defRPr>
          <a:solidFill>
            <a:schemeClr val="tx1"/>
          </a:solidFill>
          <a:latin typeface="+mn-lt"/>
        </a:defRPr>
      </a:lvl3pPr>
      <a:lvl4pPr marL="1068388" indent="-176213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anose="02070309020205020404" pitchFamily="49" charset="0"/>
        <a:buChar char="•"/>
        <a:defRPr sz="1600">
          <a:solidFill>
            <a:schemeClr val="tx1"/>
          </a:solidFill>
          <a:latin typeface="+mn-lt"/>
        </a:defRPr>
      </a:lvl4pPr>
      <a:lvl5pPr marL="1431925" indent="-1841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anose="02070309020205020404" pitchFamily="49" charset="0"/>
        <a:buChar char="◦"/>
        <a:defRPr sz="1600">
          <a:solidFill>
            <a:schemeClr val="tx1"/>
          </a:solidFill>
          <a:latin typeface="+mn-lt"/>
        </a:defRPr>
      </a:lvl5pPr>
      <a:lvl6pPr marL="1889125" indent="-1841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itchFamily="49" charset="0"/>
        <a:buChar char="◦"/>
        <a:defRPr sz="1600">
          <a:solidFill>
            <a:schemeClr val="tx1"/>
          </a:solidFill>
          <a:latin typeface="+mn-lt"/>
        </a:defRPr>
      </a:lvl6pPr>
      <a:lvl7pPr marL="2346325" indent="-1841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itchFamily="49" charset="0"/>
        <a:buChar char="◦"/>
        <a:defRPr sz="1600">
          <a:solidFill>
            <a:schemeClr val="tx1"/>
          </a:solidFill>
          <a:latin typeface="+mn-lt"/>
        </a:defRPr>
      </a:lvl7pPr>
      <a:lvl8pPr marL="2803525" indent="-1841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itchFamily="49" charset="0"/>
        <a:buChar char="◦"/>
        <a:defRPr sz="1600">
          <a:solidFill>
            <a:schemeClr val="tx1"/>
          </a:solidFill>
          <a:latin typeface="+mn-lt"/>
        </a:defRPr>
      </a:lvl8pPr>
      <a:lvl9pPr marL="3260725" indent="-1841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itchFamily="49" charset="0"/>
        <a:buChar char="◦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C9524DFF-184F-46A5-B9D0-188FE6B69C01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614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F3BFA615-1746-493D-A919-0F7E5D86FBEB}" type="slidenum">
              <a:rPr lang="de-DE" altLang="de-DE" sz="1000" smtClean="0">
                <a:solidFill>
                  <a:srgbClr val="00467A"/>
                </a:solidFill>
              </a:rPr>
              <a:pPr/>
              <a:t>1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68165" y="6215"/>
            <a:ext cx="8543925" cy="77152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Monatsbericht: Projekt- / Programm-Portfolio-Name</a:t>
            </a:r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165100" y="1123950"/>
            <a:ext cx="1457325" cy="280988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Auftraggeber:</a:t>
            </a:r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161925" y="2344738"/>
            <a:ext cx="1457325" cy="388937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Zielsetzung:</a:t>
            </a:r>
          </a:p>
        </p:txBody>
      </p:sp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155575" y="2801938"/>
            <a:ext cx="1462088" cy="1435100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Basisdaten:</a:t>
            </a:r>
          </a:p>
        </p:txBody>
      </p:sp>
      <p:sp>
        <p:nvSpPr>
          <p:cNvPr id="6152" name="Rectangle 7"/>
          <p:cNvSpPr>
            <a:spLocks noChangeArrowheads="1"/>
          </p:cNvSpPr>
          <p:nvPr/>
        </p:nvSpPr>
        <p:spPr bwMode="auto">
          <a:xfrm>
            <a:off x="1690689" y="2339975"/>
            <a:ext cx="4687854" cy="392113"/>
          </a:xfrm>
          <a:prstGeom prst="rect">
            <a:avLst/>
          </a:prstGeom>
          <a:solidFill>
            <a:schemeClr val="bg1"/>
          </a:solidFill>
          <a:ln w="317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88900" indent="-889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u="sng"/>
              <a:t>Hauptzielsetzung des Projekt- und Programm-Portfolios …</a:t>
            </a:r>
          </a:p>
        </p:txBody>
      </p:sp>
      <p:sp>
        <p:nvSpPr>
          <p:cNvPr id="6153" name="Rectangle 8"/>
          <p:cNvSpPr>
            <a:spLocks noChangeArrowheads="1"/>
          </p:cNvSpPr>
          <p:nvPr/>
        </p:nvSpPr>
        <p:spPr bwMode="auto">
          <a:xfrm>
            <a:off x="1684338" y="2820988"/>
            <a:ext cx="2359025" cy="141605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171450" indent="-1714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  <a:buFont typeface="Wingdings" panose="05000000000000000000" pitchFamily="2" charset="2"/>
              <a:buChar char="§"/>
            </a:pPr>
            <a:r>
              <a:rPr lang="de-DE" altLang="de-DE" sz="1000" dirty="0"/>
              <a:t>Gesamtbudget des Portfolios: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  <a:buFont typeface="Wingdings" panose="05000000000000000000" pitchFamily="2" charset="2"/>
              <a:buChar char="§"/>
            </a:pPr>
            <a:r>
              <a:rPr lang="de-DE" altLang="de-DE" sz="1000" dirty="0"/>
              <a:t>Aktuelles Jahresbudget: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  <a:buFont typeface="Wingdings" panose="05000000000000000000" pitchFamily="2" charset="2"/>
              <a:buChar char="§"/>
            </a:pPr>
            <a:r>
              <a:rPr lang="de-DE" altLang="de-DE" sz="1000" dirty="0"/>
              <a:t>Gesamt-Aufwand des Portfolios: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  <a:buFont typeface="Wingdings" panose="05000000000000000000" pitchFamily="2" charset="2"/>
              <a:buChar char="§"/>
            </a:pPr>
            <a:r>
              <a:rPr lang="de-DE" altLang="de-DE" sz="1000" dirty="0"/>
              <a:t>Aktueller Gesamtplan-Aufwand: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  <a:buFont typeface="Wingdings" panose="05000000000000000000" pitchFamily="2" charset="2"/>
              <a:buChar char="§"/>
            </a:pPr>
            <a:r>
              <a:rPr lang="de-DE" altLang="de-DE" sz="1000" dirty="0"/>
              <a:t>Aktueller-Ist-Gesamt-Aufwand: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  <a:buFont typeface="Wingdings" panose="05000000000000000000" pitchFamily="2" charset="2"/>
              <a:buChar char="§"/>
            </a:pPr>
            <a:r>
              <a:rPr lang="de-DE" altLang="de-DE" sz="1000" dirty="0"/>
              <a:t>Verfügbare Jahreskapazität:</a:t>
            </a:r>
          </a:p>
        </p:txBody>
      </p:sp>
      <p:sp>
        <p:nvSpPr>
          <p:cNvPr id="6154" name="Rectangle 9"/>
          <p:cNvSpPr>
            <a:spLocks noChangeArrowheads="1"/>
          </p:cNvSpPr>
          <p:nvPr/>
        </p:nvSpPr>
        <p:spPr bwMode="auto">
          <a:xfrm>
            <a:off x="1693863" y="1125538"/>
            <a:ext cx="1873250" cy="27940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Xxxxx</a:t>
            </a:r>
          </a:p>
        </p:txBody>
      </p:sp>
      <p:sp>
        <p:nvSpPr>
          <p:cNvPr id="6155" name="Text Box 10"/>
          <p:cNvSpPr txBox="1">
            <a:spLocks noChangeArrowheads="1"/>
          </p:cNvSpPr>
          <p:nvPr/>
        </p:nvSpPr>
        <p:spPr bwMode="auto">
          <a:xfrm>
            <a:off x="160338" y="1827213"/>
            <a:ext cx="1457325" cy="450850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Beteiligte Organisationen / Bereiche:</a:t>
            </a:r>
          </a:p>
        </p:txBody>
      </p:sp>
      <p:sp>
        <p:nvSpPr>
          <p:cNvPr id="6156" name="Rectangle 11"/>
          <p:cNvSpPr>
            <a:spLocks noChangeArrowheads="1"/>
          </p:cNvSpPr>
          <p:nvPr/>
        </p:nvSpPr>
        <p:spPr bwMode="auto">
          <a:xfrm>
            <a:off x="1690688" y="1827213"/>
            <a:ext cx="7345362" cy="452437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X, Y, Z  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63513" y="1466850"/>
            <a:ext cx="1457325" cy="301625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Portfoliomanager: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1692275" y="1468438"/>
            <a:ext cx="1873250" cy="300037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Xxxxx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659188" y="804863"/>
            <a:ext cx="1058862" cy="280987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Etabliert am:</a:t>
            </a: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4776788" y="806450"/>
            <a:ext cx="928687" cy="27940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xx.yy.zz</a:t>
            </a:r>
          </a:p>
        </p:txBody>
      </p:sp>
      <p:grpSp>
        <p:nvGrpSpPr>
          <p:cNvPr id="6161" name="Group 32"/>
          <p:cNvGrpSpPr>
            <a:grpSpLocks/>
          </p:cNvGrpSpPr>
          <p:nvPr/>
        </p:nvGrpSpPr>
        <p:grpSpPr bwMode="auto">
          <a:xfrm>
            <a:off x="8694738" y="1131888"/>
            <a:ext cx="215900" cy="666750"/>
            <a:chOff x="5441" y="697"/>
            <a:chExt cx="136" cy="420"/>
          </a:xfrm>
        </p:grpSpPr>
        <p:sp>
          <p:nvSpPr>
            <p:cNvPr id="6179" name="AutoShape 23"/>
            <p:cNvSpPr>
              <a:spLocks noChangeArrowheads="1"/>
            </p:cNvSpPr>
            <p:nvPr/>
          </p:nvSpPr>
          <p:spPr bwMode="gray">
            <a:xfrm rot="10800000">
              <a:off x="5441" y="697"/>
              <a:ext cx="136" cy="420"/>
            </a:xfrm>
            <a:prstGeom prst="roundRect">
              <a:avLst>
                <a:gd name="adj" fmla="val 7551"/>
              </a:avLst>
            </a:prstGeom>
            <a:solidFill>
              <a:schemeClr val="bg2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rot="10800000" wrap="none" lIns="0" tIns="0" rIns="0" bIns="0" anchor="ctr"/>
            <a:lstStyle>
              <a:lvl1pPr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endParaRPr lang="de-DE" altLang="de-DE" sz="1000" b="1">
                <a:solidFill>
                  <a:schemeClr val="hlin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grpSp>
          <p:nvGrpSpPr>
            <p:cNvPr id="6180" name="Group 31"/>
            <p:cNvGrpSpPr>
              <a:grpSpLocks/>
            </p:cNvGrpSpPr>
            <p:nvPr/>
          </p:nvGrpSpPr>
          <p:grpSpPr bwMode="auto">
            <a:xfrm>
              <a:off x="5460" y="716"/>
              <a:ext cx="98" cy="371"/>
              <a:chOff x="5460" y="716"/>
              <a:chExt cx="98" cy="371"/>
            </a:xfrm>
          </p:grpSpPr>
          <p:sp>
            <p:nvSpPr>
              <p:cNvPr id="6181" name="Oval 24"/>
              <p:cNvSpPr>
                <a:spLocks noChangeArrowheads="1"/>
              </p:cNvSpPr>
              <p:nvPr/>
            </p:nvSpPr>
            <p:spPr bwMode="gray">
              <a:xfrm rot="10800000">
                <a:off x="5461" y="716"/>
                <a:ext cx="95" cy="104"/>
              </a:xfrm>
              <a:prstGeom prst="ellipse">
                <a:avLst/>
              </a:prstGeom>
              <a:solidFill>
                <a:schemeClr val="bg2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lIns="0" tIns="0" rIns="0" bIns="0" anchor="ctr"/>
              <a:lstStyle>
                <a:lvl1pPr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endParaRPr lang="de-DE" altLang="de-DE" sz="1000" b="1">
                  <a:solidFill>
                    <a:schemeClr val="hlink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6182" name="Oval 56"/>
              <p:cNvSpPr>
                <a:spLocks noChangeArrowheads="1"/>
              </p:cNvSpPr>
              <p:nvPr/>
            </p:nvSpPr>
            <p:spPr bwMode="gray">
              <a:xfrm rot="10800000">
                <a:off x="5463" y="984"/>
                <a:ext cx="95" cy="103"/>
              </a:xfrm>
              <a:prstGeom prst="ellipse">
                <a:avLst/>
              </a:prstGeom>
              <a:solidFill>
                <a:schemeClr val="bg2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lIns="0" tIns="0" rIns="0" bIns="0" anchor="ctr"/>
              <a:lstStyle>
                <a:lvl1pPr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endParaRPr lang="de-DE" altLang="de-DE" sz="1000" b="1">
                  <a:solidFill>
                    <a:schemeClr val="hlink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6183" name="Oval 57"/>
              <p:cNvSpPr>
                <a:spLocks noChangeArrowheads="1"/>
              </p:cNvSpPr>
              <p:nvPr/>
            </p:nvSpPr>
            <p:spPr bwMode="gray">
              <a:xfrm rot="10800000">
                <a:off x="5463" y="847"/>
                <a:ext cx="95" cy="103"/>
              </a:xfrm>
              <a:prstGeom prst="ellipse">
                <a:avLst/>
              </a:prstGeom>
              <a:solidFill>
                <a:schemeClr val="bg2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lIns="0" tIns="0" rIns="0" bIns="0" anchor="ctr"/>
              <a:lstStyle>
                <a:lvl1pPr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endParaRPr lang="de-DE" altLang="de-DE" sz="1000" b="1">
                  <a:solidFill>
                    <a:schemeClr val="hlink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6184" name="Oval 24"/>
              <p:cNvSpPr>
                <a:spLocks noChangeArrowheads="1"/>
              </p:cNvSpPr>
              <p:nvPr/>
            </p:nvSpPr>
            <p:spPr bwMode="gray">
              <a:xfrm rot="10800000">
                <a:off x="5460" y="716"/>
                <a:ext cx="95" cy="104"/>
              </a:xfrm>
              <a:prstGeom prst="ellipse">
                <a:avLst/>
              </a:prstGeom>
              <a:solidFill>
                <a:schemeClr val="bg2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lIns="0" tIns="0" rIns="0" bIns="0" anchor="ctr"/>
              <a:lstStyle>
                <a:lvl1pPr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endParaRPr lang="de-DE" altLang="de-DE" sz="1000" b="1">
                  <a:solidFill>
                    <a:schemeClr val="hlink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</p:grpSp>
      <p:sp>
        <p:nvSpPr>
          <p:cNvPr id="6162" name="Text Box 25"/>
          <p:cNvSpPr txBox="1">
            <a:spLocks noChangeArrowheads="1"/>
          </p:cNvSpPr>
          <p:nvPr/>
        </p:nvSpPr>
        <p:spPr bwMode="auto">
          <a:xfrm>
            <a:off x="5797550" y="825500"/>
            <a:ext cx="1438275" cy="280988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Bearbeitungsstatus:</a:t>
            </a:r>
          </a:p>
        </p:txBody>
      </p:sp>
      <p:sp>
        <p:nvSpPr>
          <p:cNvPr id="6163" name="Rectangle 26"/>
          <p:cNvSpPr>
            <a:spLocks noChangeArrowheads="1"/>
          </p:cNvSpPr>
          <p:nvPr/>
        </p:nvSpPr>
        <p:spPr bwMode="auto">
          <a:xfrm>
            <a:off x="7297738" y="825500"/>
            <a:ext cx="1008062" cy="27940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 i="1"/>
              <a:t>Entwurf </a:t>
            </a:r>
          </a:p>
        </p:txBody>
      </p:sp>
      <p:sp>
        <p:nvSpPr>
          <p:cNvPr id="6164" name="Rectangle 29"/>
          <p:cNvSpPr>
            <a:spLocks noChangeArrowheads="1"/>
          </p:cNvSpPr>
          <p:nvPr/>
        </p:nvSpPr>
        <p:spPr bwMode="auto">
          <a:xfrm>
            <a:off x="1693863" y="808038"/>
            <a:ext cx="1873250" cy="27940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 dirty="0" err="1"/>
              <a:t>Xxxxx</a:t>
            </a:r>
            <a:r>
              <a:rPr lang="de-DE" altLang="de-DE" sz="1000"/>
              <a:t> </a:t>
            </a:r>
            <a:endParaRPr lang="de-DE" altLang="de-DE" sz="1000" dirty="0"/>
          </a:p>
        </p:txBody>
      </p:sp>
      <p:sp>
        <p:nvSpPr>
          <p:cNvPr id="6165" name="Text Box 30"/>
          <p:cNvSpPr txBox="1">
            <a:spLocks noChangeArrowheads="1"/>
          </p:cNvSpPr>
          <p:nvPr/>
        </p:nvSpPr>
        <p:spPr bwMode="auto">
          <a:xfrm>
            <a:off x="5803900" y="1133475"/>
            <a:ext cx="1438275" cy="280988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Portfolio-Status gesamt:</a:t>
            </a:r>
          </a:p>
        </p:txBody>
      </p:sp>
      <p:sp>
        <p:nvSpPr>
          <p:cNvPr id="6166" name="Rectangle 33"/>
          <p:cNvSpPr>
            <a:spLocks noChangeArrowheads="1"/>
          </p:cNvSpPr>
          <p:nvPr/>
        </p:nvSpPr>
        <p:spPr bwMode="auto">
          <a:xfrm>
            <a:off x="7299325" y="1144588"/>
            <a:ext cx="1179513" cy="604837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Im Plan, bis heute keine größeren Schwierigkeiten</a:t>
            </a:r>
          </a:p>
        </p:txBody>
      </p:sp>
      <p:sp>
        <p:nvSpPr>
          <p:cNvPr id="6167" name="Text Box 35"/>
          <p:cNvSpPr txBox="1">
            <a:spLocks noChangeArrowheads="1"/>
          </p:cNvSpPr>
          <p:nvPr/>
        </p:nvSpPr>
        <p:spPr bwMode="auto">
          <a:xfrm>
            <a:off x="165100" y="806450"/>
            <a:ext cx="1457325" cy="280988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tIns="10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Portfolio-Nummer:</a:t>
            </a:r>
          </a:p>
        </p:txBody>
      </p:sp>
      <p:sp>
        <p:nvSpPr>
          <p:cNvPr id="6168" name="Oval 56"/>
          <p:cNvSpPr>
            <a:spLocks noChangeArrowheads="1"/>
          </p:cNvSpPr>
          <p:nvPr/>
        </p:nvSpPr>
        <p:spPr bwMode="gray">
          <a:xfrm rot="10800000">
            <a:off x="8729663" y="1587500"/>
            <a:ext cx="150812" cy="16351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endParaRPr lang="de-DE" altLang="de-DE" sz="10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169" name="Text Box 63"/>
          <p:cNvSpPr txBox="1">
            <a:spLocks noChangeArrowheads="1"/>
          </p:cNvSpPr>
          <p:nvPr/>
        </p:nvSpPr>
        <p:spPr bwMode="auto">
          <a:xfrm>
            <a:off x="155575" y="4286250"/>
            <a:ext cx="1462088" cy="687388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Abhängigkeit zu anderen</a:t>
            </a:r>
          </a:p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Portfolios / Programmen / </a:t>
            </a:r>
            <a:br>
              <a:rPr lang="de-DE" altLang="de-DE" sz="1000" b="1">
                <a:solidFill>
                  <a:schemeClr val="bg1"/>
                </a:solidFill>
              </a:rPr>
            </a:br>
            <a:r>
              <a:rPr lang="de-DE" altLang="de-DE" sz="1000" b="1">
                <a:solidFill>
                  <a:schemeClr val="bg1"/>
                </a:solidFill>
              </a:rPr>
              <a:t>Projekten / </a:t>
            </a:r>
            <a:br>
              <a:rPr lang="de-DE" altLang="de-DE" sz="1000" b="1">
                <a:solidFill>
                  <a:schemeClr val="bg1"/>
                </a:solidFill>
              </a:rPr>
            </a:br>
            <a:r>
              <a:rPr lang="de-DE" altLang="de-DE" sz="1000" b="1">
                <a:solidFill>
                  <a:schemeClr val="bg1"/>
                </a:solidFill>
              </a:rPr>
              <a:t>Organisationen:</a:t>
            </a:r>
          </a:p>
        </p:txBody>
      </p:sp>
      <p:sp>
        <p:nvSpPr>
          <p:cNvPr id="6170" name="Rectangle 64"/>
          <p:cNvSpPr>
            <a:spLocks noChangeArrowheads="1"/>
          </p:cNvSpPr>
          <p:nvPr/>
        </p:nvSpPr>
        <p:spPr bwMode="auto">
          <a:xfrm>
            <a:off x="1690688" y="4281488"/>
            <a:ext cx="7342187" cy="687387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90488" indent="-90488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/>
              <a:t>XX</a:t>
            </a:r>
          </a:p>
        </p:txBody>
      </p:sp>
      <p:sp>
        <p:nvSpPr>
          <p:cNvPr id="6171" name="Text Box 65"/>
          <p:cNvSpPr txBox="1">
            <a:spLocks noChangeArrowheads="1"/>
          </p:cNvSpPr>
          <p:nvPr/>
        </p:nvSpPr>
        <p:spPr bwMode="auto">
          <a:xfrm>
            <a:off x="3670300" y="1473200"/>
            <a:ext cx="1047750" cy="2889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rIns="18000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Berichtszeitraum:</a:t>
            </a:r>
          </a:p>
        </p:txBody>
      </p:sp>
      <p:sp>
        <p:nvSpPr>
          <p:cNvPr id="6172" name="Rectangle 66"/>
          <p:cNvSpPr>
            <a:spLocks noChangeArrowheads="1"/>
          </p:cNvSpPr>
          <p:nvPr/>
        </p:nvSpPr>
        <p:spPr bwMode="auto">
          <a:xfrm>
            <a:off x="4773613" y="1473200"/>
            <a:ext cx="2463800" cy="28098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200" b="1"/>
              <a:t>Januar 20xx</a:t>
            </a:r>
          </a:p>
        </p:txBody>
      </p:sp>
      <p:sp>
        <p:nvSpPr>
          <p:cNvPr id="6173" name="Oval 24"/>
          <p:cNvSpPr>
            <a:spLocks noChangeArrowheads="1"/>
          </p:cNvSpPr>
          <p:nvPr/>
        </p:nvSpPr>
        <p:spPr bwMode="gray">
          <a:xfrm rot="10800000">
            <a:off x="8729038" y="1590436"/>
            <a:ext cx="150813" cy="157163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174" name="Text Box 5"/>
          <p:cNvSpPr txBox="1">
            <a:spLocks noChangeArrowheads="1"/>
          </p:cNvSpPr>
          <p:nvPr/>
        </p:nvSpPr>
        <p:spPr bwMode="auto">
          <a:xfrm>
            <a:off x="6429343" y="2654300"/>
            <a:ext cx="1233487" cy="1582738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Intern:</a:t>
            </a:r>
            <a:br>
              <a:rPr lang="de-DE" altLang="de-DE" sz="1000" b="1">
                <a:solidFill>
                  <a:schemeClr val="bg1"/>
                </a:solidFill>
              </a:rPr>
            </a:br>
            <a:r>
              <a:rPr lang="de-DE" altLang="de-DE" sz="1000" b="1">
                <a:solidFill>
                  <a:schemeClr val="bg1"/>
                </a:solidFill>
              </a:rPr>
              <a:t>- Berichtszeitraum:</a:t>
            </a:r>
            <a:br>
              <a:rPr lang="de-DE" altLang="de-DE" sz="1000" b="1">
                <a:solidFill>
                  <a:schemeClr val="bg1"/>
                </a:solidFill>
              </a:rPr>
            </a:br>
            <a:r>
              <a:rPr lang="de-DE" altLang="de-DE" sz="1000" b="1">
                <a:solidFill>
                  <a:schemeClr val="bg1"/>
                </a:solidFill>
              </a:rPr>
              <a:t>- Gesamt:</a:t>
            </a:r>
          </a:p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Extern:</a:t>
            </a:r>
            <a:br>
              <a:rPr lang="de-DE" altLang="de-DE" sz="1000" b="1">
                <a:solidFill>
                  <a:schemeClr val="bg1"/>
                </a:solidFill>
              </a:rPr>
            </a:br>
            <a:r>
              <a:rPr lang="de-DE" altLang="de-DE" sz="1000" b="1">
                <a:solidFill>
                  <a:schemeClr val="bg1"/>
                </a:solidFill>
              </a:rPr>
              <a:t>- Berichtszeitraum:</a:t>
            </a:r>
          </a:p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- Gesamt:</a:t>
            </a:r>
          </a:p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Sachkosten:</a:t>
            </a:r>
            <a:br>
              <a:rPr lang="de-DE" altLang="de-DE" sz="1000" b="1">
                <a:solidFill>
                  <a:schemeClr val="bg1"/>
                </a:solidFill>
              </a:rPr>
            </a:br>
            <a:r>
              <a:rPr lang="de-DE" altLang="de-DE" sz="1000" b="1">
                <a:solidFill>
                  <a:schemeClr val="bg1"/>
                </a:solidFill>
              </a:rPr>
              <a:t>- Berichtszeitraum:</a:t>
            </a:r>
          </a:p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- Gesamt:</a:t>
            </a:r>
          </a:p>
          <a:p>
            <a:pPr eaLnBrk="1" hangingPunct="1"/>
            <a:endParaRPr lang="de-DE" altLang="de-DE" sz="1000" b="1">
              <a:solidFill>
                <a:schemeClr val="bg1"/>
              </a:solidFill>
            </a:endParaRPr>
          </a:p>
        </p:txBody>
      </p:sp>
      <p:sp>
        <p:nvSpPr>
          <p:cNvPr id="6175" name="Text Box 5"/>
          <p:cNvSpPr txBox="1">
            <a:spLocks noChangeArrowheads="1"/>
          </p:cNvSpPr>
          <p:nvPr/>
        </p:nvSpPr>
        <p:spPr bwMode="auto">
          <a:xfrm>
            <a:off x="7713630" y="2654300"/>
            <a:ext cx="612775" cy="1582738"/>
          </a:xfrm>
          <a:prstGeom prst="rect">
            <a:avLst/>
          </a:prstGeom>
          <a:solidFill>
            <a:schemeClr val="bg1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wrap="none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dirty="0"/>
              <a:t> </a:t>
            </a:r>
            <a:br>
              <a:rPr lang="de-DE" altLang="de-DE" sz="1000" dirty="0"/>
            </a:br>
            <a:r>
              <a:rPr lang="de-DE" altLang="de-DE" sz="1000" dirty="0"/>
              <a:t>- 180 PT</a:t>
            </a:r>
            <a:br>
              <a:rPr lang="de-DE" altLang="de-DE" sz="1000" dirty="0"/>
            </a:br>
            <a:r>
              <a:rPr lang="de-DE" altLang="de-DE" sz="1000" dirty="0"/>
              <a:t>- 870 PT</a:t>
            </a:r>
          </a:p>
          <a:p>
            <a:pPr eaLnBrk="1" hangingPunct="1"/>
            <a:r>
              <a:rPr lang="de-DE" altLang="de-DE" sz="1000" dirty="0"/>
              <a:t> </a:t>
            </a:r>
            <a:br>
              <a:rPr lang="de-DE" altLang="de-DE" sz="1000" dirty="0"/>
            </a:br>
            <a:r>
              <a:rPr lang="de-DE" altLang="de-DE" sz="1000" dirty="0"/>
              <a:t>-   60 PT</a:t>
            </a:r>
          </a:p>
          <a:p>
            <a:pPr eaLnBrk="1" hangingPunct="1"/>
            <a:r>
              <a:rPr lang="de-DE" altLang="de-DE" sz="1000" dirty="0"/>
              <a:t>- 120 PT</a:t>
            </a:r>
          </a:p>
          <a:p>
            <a:pPr eaLnBrk="1" hangingPunct="1"/>
            <a:endParaRPr lang="de-DE" altLang="de-DE" sz="1000" dirty="0"/>
          </a:p>
          <a:p>
            <a:pPr eaLnBrk="1" hangingPunct="1"/>
            <a:r>
              <a:rPr lang="de-DE" altLang="de-DE" sz="1000" dirty="0"/>
              <a:t>-    6 T €</a:t>
            </a:r>
          </a:p>
          <a:p>
            <a:pPr eaLnBrk="1" hangingPunct="1"/>
            <a:r>
              <a:rPr lang="de-DE" altLang="de-DE" sz="1000" dirty="0"/>
              <a:t>-  40 T €</a:t>
            </a:r>
          </a:p>
        </p:txBody>
      </p:sp>
      <p:sp>
        <p:nvSpPr>
          <p:cNvPr id="6176" name="Text Box 30"/>
          <p:cNvSpPr txBox="1">
            <a:spLocks noChangeArrowheads="1"/>
          </p:cNvSpPr>
          <p:nvPr/>
        </p:nvSpPr>
        <p:spPr bwMode="auto">
          <a:xfrm>
            <a:off x="6429343" y="2344738"/>
            <a:ext cx="2603532" cy="280987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 dirty="0">
                <a:solidFill>
                  <a:schemeClr val="bg1"/>
                </a:solidFill>
              </a:rPr>
              <a:t>Arbeitsaufwände PMO:          IST             PLAN</a:t>
            </a:r>
          </a:p>
        </p:txBody>
      </p:sp>
      <p:sp>
        <p:nvSpPr>
          <p:cNvPr id="6177" name="Text Box 5"/>
          <p:cNvSpPr txBox="1">
            <a:spLocks noChangeArrowheads="1"/>
          </p:cNvSpPr>
          <p:nvPr/>
        </p:nvSpPr>
        <p:spPr bwMode="auto">
          <a:xfrm>
            <a:off x="8345455" y="2654300"/>
            <a:ext cx="687420" cy="1582738"/>
          </a:xfrm>
          <a:prstGeom prst="rect">
            <a:avLst/>
          </a:prstGeom>
          <a:solidFill>
            <a:schemeClr val="bg1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wrap="none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dirty="0"/>
              <a:t> </a:t>
            </a:r>
            <a:br>
              <a:rPr lang="de-DE" altLang="de-DE" sz="1000" dirty="0"/>
            </a:br>
            <a:endParaRPr lang="de-DE" altLang="de-DE" sz="1000" dirty="0"/>
          </a:p>
          <a:p>
            <a:pPr eaLnBrk="1" hangingPunct="1"/>
            <a:r>
              <a:rPr lang="de-DE" altLang="de-DE" sz="1000" dirty="0"/>
              <a:t>- 2.200 PT</a:t>
            </a:r>
            <a:br>
              <a:rPr lang="de-DE" altLang="de-DE" sz="1000" dirty="0"/>
            </a:br>
            <a:r>
              <a:rPr lang="de-DE" altLang="de-DE" sz="1000" dirty="0"/>
              <a:t> </a:t>
            </a:r>
            <a:br>
              <a:rPr lang="de-DE" altLang="de-DE" sz="1000" dirty="0"/>
            </a:br>
            <a:endParaRPr lang="de-DE" altLang="de-DE" sz="1000" dirty="0"/>
          </a:p>
          <a:p>
            <a:pPr eaLnBrk="1" hangingPunct="1"/>
            <a:r>
              <a:rPr lang="de-DE" altLang="de-DE" sz="1000" dirty="0"/>
              <a:t>- 800 PT</a:t>
            </a:r>
          </a:p>
          <a:p>
            <a:pPr eaLnBrk="1" hangingPunct="1"/>
            <a:endParaRPr lang="de-DE" altLang="de-DE" sz="1000" dirty="0"/>
          </a:p>
          <a:p>
            <a:pPr eaLnBrk="1" hangingPunct="1"/>
            <a:endParaRPr lang="de-DE" altLang="de-DE" sz="1000" dirty="0"/>
          </a:p>
          <a:p>
            <a:pPr eaLnBrk="1" hangingPunct="1"/>
            <a:r>
              <a:rPr lang="de-DE" altLang="de-DE" sz="1000" dirty="0"/>
              <a:t>- 80 T€</a:t>
            </a:r>
          </a:p>
        </p:txBody>
      </p:sp>
      <p:sp>
        <p:nvSpPr>
          <p:cNvPr id="6178" name="Rectangle 8"/>
          <p:cNvSpPr>
            <a:spLocks noChangeArrowheads="1"/>
          </p:cNvSpPr>
          <p:nvPr/>
        </p:nvSpPr>
        <p:spPr bwMode="auto">
          <a:xfrm>
            <a:off x="4106863" y="2820988"/>
            <a:ext cx="2274601" cy="141605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171450" indent="-1714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  <a:buFont typeface="Wingdings" panose="05000000000000000000" pitchFamily="2" charset="2"/>
              <a:buChar char="§"/>
            </a:pPr>
            <a:r>
              <a:rPr lang="de-DE" altLang="de-DE" sz="1000" dirty="0"/>
              <a:t>84.500.000 €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  <a:buFont typeface="Wingdings" panose="05000000000000000000" pitchFamily="2" charset="2"/>
              <a:buChar char="§"/>
            </a:pPr>
            <a:r>
              <a:rPr lang="de-DE" altLang="de-DE" sz="1000" dirty="0"/>
              <a:t>30.500.000 €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  <a:buFont typeface="Wingdings" panose="05000000000000000000" pitchFamily="2" charset="2"/>
              <a:buChar char="§"/>
            </a:pPr>
            <a:r>
              <a:rPr lang="de-DE" altLang="de-DE" sz="1000" dirty="0"/>
              <a:t>55.050 PT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  <a:buFont typeface="Wingdings" panose="05000000000000000000" pitchFamily="2" charset="2"/>
              <a:buChar char="§"/>
            </a:pPr>
            <a:r>
              <a:rPr lang="de-DE" altLang="de-DE" sz="1000" dirty="0"/>
              <a:t>23.690 PT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  <a:buFont typeface="Wingdings" panose="05000000000000000000" pitchFamily="2" charset="2"/>
              <a:buChar char="§"/>
            </a:pPr>
            <a:r>
              <a:rPr lang="de-DE" altLang="de-DE" sz="1000" dirty="0"/>
              <a:t>23.440 PT</a:t>
            </a:r>
          </a:p>
          <a:p>
            <a:pPr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  <a:buFont typeface="Wingdings" panose="05000000000000000000" pitchFamily="2" charset="2"/>
              <a:buChar char="§"/>
            </a:pPr>
            <a:r>
              <a:rPr lang="de-DE" altLang="de-DE" sz="1000" dirty="0"/>
              <a:t>22.000 PT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DA42A633-4B02-440C-8D8B-261DEBF79563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717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0F69AB79-3190-4F3C-8EFE-5E6639DA797E}" type="slidenum">
              <a:rPr lang="de-DE" altLang="de-DE" sz="1000" smtClean="0">
                <a:solidFill>
                  <a:srgbClr val="00467A"/>
                </a:solidFill>
              </a:rPr>
              <a:pPr/>
              <a:t>2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7172" name="Rectangle 13"/>
          <p:cNvSpPr>
            <a:spLocks noChangeArrowheads="1"/>
          </p:cNvSpPr>
          <p:nvPr/>
        </p:nvSpPr>
        <p:spPr bwMode="gray">
          <a:xfrm>
            <a:off x="146051" y="930275"/>
            <a:ext cx="5444112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Darstellung des Gesamt-Portfolios</a:t>
            </a:r>
          </a:p>
        </p:txBody>
      </p:sp>
      <p:sp>
        <p:nvSpPr>
          <p:cNvPr id="7174" name="Rectangle 133"/>
          <p:cNvSpPr>
            <a:spLocks noGrp="1" noChangeArrowheads="1"/>
          </p:cNvSpPr>
          <p:nvPr>
            <p:ph type="title"/>
          </p:nvPr>
        </p:nvSpPr>
        <p:spPr>
          <a:xfrm>
            <a:off x="42224" y="6350"/>
            <a:ext cx="8545513" cy="768350"/>
          </a:xfrm>
          <a:noFill/>
        </p:spPr>
        <p:txBody>
          <a:bodyPr/>
          <a:lstStyle/>
          <a:p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Monatsbericht: Projekt- / Programm-Portfolio-Name</a:t>
            </a:r>
          </a:p>
        </p:txBody>
      </p:sp>
      <p:sp>
        <p:nvSpPr>
          <p:cNvPr id="7175" name="Rectangle 13"/>
          <p:cNvSpPr>
            <a:spLocks noChangeArrowheads="1"/>
          </p:cNvSpPr>
          <p:nvPr/>
        </p:nvSpPr>
        <p:spPr bwMode="gray">
          <a:xfrm>
            <a:off x="5713379" y="930275"/>
            <a:ext cx="3197259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Portfolio Zusammenfassung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49" y="1181683"/>
            <a:ext cx="5444113" cy="3774158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713379" y="1181684"/>
            <a:ext cx="1796374" cy="230412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171450" indent="-1714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marL="0" indent="0" algn="r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Gesamtbudget:</a:t>
            </a:r>
          </a:p>
          <a:p>
            <a:pPr marL="0" indent="0" algn="r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Aktuelles Jahresbudget:</a:t>
            </a:r>
          </a:p>
          <a:p>
            <a:pPr marL="0" indent="0" algn="r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Gesamt-Aufwand des Portfolios:</a:t>
            </a:r>
          </a:p>
          <a:p>
            <a:pPr marL="0" indent="0" algn="r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Aktueller Gesamtplan-Aufwand:</a:t>
            </a:r>
          </a:p>
          <a:p>
            <a:pPr marL="0" indent="0" algn="r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Aktueller-Ist-Gesamt-Aufwand:</a:t>
            </a:r>
          </a:p>
          <a:p>
            <a:pPr marL="0" indent="0" algn="r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Verfügbare Jahreskapazität:</a:t>
            </a:r>
          </a:p>
          <a:p>
            <a:pPr marL="0" indent="0" algn="r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Ressourcen-Belastung:</a:t>
            </a:r>
          </a:p>
          <a:p>
            <a:pPr marL="0" indent="0" algn="r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Portfolio-Gesamt-Effizienz:</a:t>
            </a:r>
          </a:p>
          <a:p>
            <a:pPr marL="0" indent="0" algn="r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Portfolio-Zeitplan-Kennzahl:</a:t>
            </a:r>
          </a:p>
          <a:p>
            <a:pPr marL="0" indent="0" algn="r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Portfolio-Kostenplan-Kennzahl:</a:t>
            </a:r>
          </a:p>
          <a:p>
            <a:pPr marL="0" indent="0" algn="r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endParaRPr lang="de-DE" altLang="de-DE" sz="1000" dirty="0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7632970" y="1181684"/>
            <a:ext cx="1277668" cy="230412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171450" indent="-1714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marL="0" indent="0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84.500.000 €</a:t>
            </a:r>
          </a:p>
          <a:p>
            <a:pPr marL="0" indent="0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30.500.000 €</a:t>
            </a:r>
          </a:p>
          <a:p>
            <a:pPr marL="0" indent="0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55.050 PT</a:t>
            </a:r>
          </a:p>
          <a:p>
            <a:pPr marL="0" indent="0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23.690 PT</a:t>
            </a:r>
          </a:p>
          <a:p>
            <a:pPr marL="0" indent="0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23.440 PT</a:t>
            </a:r>
          </a:p>
          <a:p>
            <a:pPr marL="0" indent="0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22.000 PT</a:t>
            </a:r>
          </a:p>
          <a:p>
            <a:pPr marL="0" indent="0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107%</a:t>
            </a:r>
          </a:p>
          <a:p>
            <a:pPr marL="0" indent="0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98%</a:t>
            </a:r>
          </a:p>
          <a:p>
            <a:pPr marL="0" indent="0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104%</a:t>
            </a:r>
          </a:p>
          <a:p>
            <a:pPr marL="0" indent="0">
              <a:lnSpc>
                <a:spcPct val="90000"/>
              </a:lnSpc>
              <a:spcBef>
                <a:spcPct val="20000"/>
              </a:spcBef>
              <a:spcAft>
                <a:spcPts val="500"/>
              </a:spcAft>
            </a:pPr>
            <a:r>
              <a:rPr lang="de-DE" altLang="de-DE" sz="1000" dirty="0"/>
              <a:t>106%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gray">
          <a:xfrm>
            <a:off x="5713379" y="3569717"/>
            <a:ext cx="3197259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Gesamtstatus</a:t>
            </a: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gray">
          <a:xfrm>
            <a:off x="5713378" y="3820947"/>
            <a:ext cx="3197259" cy="1088279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777777"/>
            </a:solidFill>
            <a:miter lim="800000"/>
            <a:headEnd/>
            <a:tailEnd/>
          </a:ln>
        </p:spPr>
        <p:txBody>
          <a:bodyPr lIns="72000" tIns="72000" rIns="0" bIns="0"/>
          <a:lstStyle>
            <a:lvl1pPr marL="177800" indent="-1651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85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endParaRPr lang="de-DE" altLang="de-DE" sz="1000" i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4" name="Rectangle 22"/>
          <p:cNvSpPr>
            <a:spLocks noChangeArrowheads="1"/>
          </p:cNvSpPr>
          <p:nvPr/>
        </p:nvSpPr>
        <p:spPr bwMode="gray">
          <a:xfrm>
            <a:off x="5861014" y="3939401"/>
            <a:ext cx="25876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60000"/>
              </a:lnSpc>
            </a:pPr>
            <a:r>
              <a:rPr lang="de-DE" altLang="de-DE" sz="1000">
                <a:ea typeface="Arial Unicode MS" panose="020B0604020202020204" pitchFamily="34" charset="-128"/>
                <a:cs typeface="Arial Unicode MS" panose="020B0604020202020204" pitchFamily="34" charset="-128"/>
              </a:rPr>
              <a:t>     Gesamt          Ergebnis	    Termine   Ressourcen   Kosten</a:t>
            </a:r>
          </a:p>
        </p:txBody>
      </p:sp>
      <p:sp>
        <p:nvSpPr>
          <p:cNvPr id="45" name="AutoShape 23"/>
          <p:cNvSpPr>
            <a:spLocks noChangeArrowheads="1"/>
          </p:cNvSpPr>
          <p:nvPr/>
        </p:nvSpPr>
        <p:spPr bwMode="gray">
          <a:xfrm rot="10800000">
            <a:off x="6070564" y="4117201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Oval 24"/>
          <p:cNvSpPr>
            <a:spLocks noChangeArrowheads="1"/>
          </p:cNvSpPr>
          <p:nvPr/>
        </p:nvSpPr>
        <p:spPr bwMode="gray">
          <a:xfrm rot="10800000">
            <a:off x="6102314" y="4145776"/>
            <a:ext cx="150813" cy="157162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7" name="AutoShape 23"/>
          <p:cNvSpPr>
            <a:spLocks noChangeArrowheads="1"/>
          </p:cNvSpPr>
          <p:nvPr/>
        </p:nvSpPr>
        <p:spPr bwMode="gray">
          <a:xfrm rot="10800000">
            <a:off x="6746839" y="4117201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" name="Oval 24"/>
          <p:cNvSpPr>
            <a:spLocks noChangeArrowheads="1"/>
          </p:cNvSpPr>
          <p:nvPr/>
        </p:nvSpPr>
        <p:spPr bwMode="auto">
          <a:xfrm rot="10800000">
            <a:off x="6778589" y="4145776"/>
            <a:ext cx="150813" cy="157162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de-DE" altLang="de-DE" sz="1400" b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9" name="AutoShape 23"/>
          <p:cNvSpPr>
            <a:spLocks noChangeArrowheads="1"/>
          </p:cNvSpPr>
          <p:nvPr/>
        </p:nvSpPr>
        <p:spPr bwMode="gray">
          <a:xfrm rot="10800000">
            <a:off x="7299289" y="4117201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0" name="Oval 24"/>
          <p:cNvSpPr>
            <a:spLocks noChangeArrowheads="1"/>
          </p:cNvSpPr>
          <p:nvPr/>
        </p:nvSpPr>
        <p:spPr bwMode="gray">
          <a:xfrm rot="10800000">
            <a:off x="7331039" y="4145776"/>
            <a:ext cx="150813" cy="157162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" name="Oval 56"/>
          <p:cNvSpPr>
            <a:spLocks noChangeArrowheads="1"/>
          </p:cNvSpPr>
          <p:nvPr/>
        </p:nvSpPr>
        <p:spPr bwMode="gray">
          <a:xfrm rot="10800000">
            <a:off x="7331039" y="4344213"/>
            <a:ext cx="150813" cy="15716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2" name="Oval 45"/>
          <p:cNvSpPr>
            <a:spLocks noChangeArrowheads="1"/>
          </p:cNvSpPr>
          <p:nvPr/>
        </p:nvSpPr>
        <p:spPr bwMode="gray">
          <a:xfrm rot="10800000">
            <a:off x="7899364" y="4534713"/>
            <a:ext cx="150813" cy="157163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3" name="Oval 51"/>
          <p:cNvSpPr>
            <a:spLocks noChangeArrowheads="1"/>
          </p:cNvSpPr>
          <p:nvPr/>
        </p:nvSpPr>
        <p:spPr bwMode="gray">
          <a:xfrm rot="10800000">
            <a:off x="7894602" y="4341038"/>
            <a:ext cx="150812" cy="157163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4" name="Oval 46"/>
          <p:cNvSpPr>
            <a:spLocks noChangeArrowheads="1"/>
          </p:cNvSpPr>
          <p:nvPr/>
        </p:nvSpPr>
        <p:spPr bwMode="gray">
          <a:xfrm rot="10800000">
            <a:off x="7875552" y="4142601"/>
            <a:ext cx="150812" cy="157162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5" name="Oval 51"/>
          <p:cNvSpPr>
            <a:spLocks noChangeArrowheads="1"/>
          </p:cNvSpPr>
          <p:nvPr/>
        </p:nvSpPr>
        <p:spPr bwMode="gray">
          <a:xfrm rot="10800000">
            <a:off x="7875552" y="4341038"/>
            <a:ext cx="150812" cy="157163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6" name="AutoShape 23"/>
          <p:cNvSpPr>
            <a:spLocks noChangeArrowheads="1"/>
          </p:cNvSpPr>
          <p:nvPr/>
        </p:nvSpPr>
        <p:spPr bwMode="gray">
          <a:xfrm rot="10800000">
            <a:off x="7832689" y="4117201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7" name="Oval 57"/>
          <p:cNvSpPr>
            <a:spLocks noChangeArrowheads="1"/>
          </p:cNvSpPr>
          <p:nvPr/>
        </p:nvSpPr>
        <p:spPr bwMode="auto">
          <a:xfrm rot="10800000">
            <a:off x="7864439" y="4563288"/>
            <a:ext cx="150813" cy="15716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de-DE" altLang="de-DE" sz="1400" b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8" name="Oval 56"/>
          <p:cNvSpPr>
            <a:spLocks noChangeArrowheads="1"/>
          </p:cNvSpPr>
          <p:nvPr/>
        </p:nvSpPr>
        <p:spPr bwMode="gray">
          <a:xfrm rot="10800000">
            <a:off x="6105489" y="4552176"/>
            <a:ext cx="150813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9" name="Oval 57"/>
          <p:cNvSpPr>
            <a:spLocks noChangeArrowheads="1"/>
          </p:cNvSpPr>
          <p:nvPr/>
        </p:nvSpPr>
        <p:spPr bwMode="gray">
          <a:xfrm rot="10800000">
            <a:off x="6105489" y="4344213"/>
            <a:ext cx="150813" cy="157163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0" name="Oval 57"/>
          <p:cNvSpPr>
            <a:spLocks noChangeArrowheads="1"/>
          </p:cNvSpPr>
          <p:nvPr/>
        </p:nvSpPr>
        <p:spPr bwMode="gray">
          <a:xfrm rot="10800000">
            <a:off x="6784939" y="4360088"/>
            <a:ext cx="150813" cy="158750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1" name="Oval 24"/>
          <p:cNvSpPr>
            <a:spLocks noChangeArrowheads="1"/>
          </p:cNvSpPr>
          <p:nvPr/>
        </p:nvSpPr>
        <p:spPr bwMode="gray">
          <a:xfrm rot="10800000">
            <a:off x="6100727" y="4145776"/>
            <a:ext cx="150812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2" name="TextBox 77"/>
          <p:cNvSpPr txBox="1">
            <a:spLocks noChangeArrowheads="1"/>
          </p:cNvSpPr>
          <p:nvPr/>
        </p:nvSpPr>
        <p:spPr bwMode="auto">
          <a:xfrm>
            <a:off x="6232489" y="4290238"/>
            <a:ext cx="2508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de-DE" altLang="de-DE" sz="1100" b="1">
                <a:ea typeface="Arial Unicode MS" panose="020B0604020202020204" pitchFamily="34" charset="-128"/>
                <a:cs typeface="Arial Unicode MS" panose="020B0604020202020204" pitchFamily="34" charset="-128"/>
              </a:rPr>
              <a:t>=</a:t>
            </a:r>
          </a:p>
        </p:txBody>
      </p:sp>
      <p:sp>
        <p:nvSpPr>
          <p:cNvPr id="63" name="Oval 57"/>
          <p:cNvSpPr>
            <a:spLocks noChangeArrowheads="1"/>
          </p:cNvSpPr>
          <p:nvPr/>
        </p:nvSpPr>
        <p:spPr bwMode="gray">
          <a:xfrm rot="10800000">
            <a:off x="6778589" y="4558526"/>
            <a:ext cx="150813" cy="158750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4" name="Oval 24"/>
          <p:cNvSpPr>
            <a:spLocks noChangeArrowheads="1"/>
          </p:cNvSpPr>
          <p:nvPr/>
        </p:nvSpPr>
        <p:spPr bwMode="gray">
          <a:xfrm rot="10800000">
            <a:off x="7329452" y="4553468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5" name="Oval 56"/>
          <p:cNvSpPr>
            <a:spLocks noChangeArrowheads="1"/>
          </p:cNvSpPr>
          <p:nvPr/>
        </p:nvSpPr>
        <p:spPr bwMode="gray">
          <a:xfrm rot="10800000">
            <a:off x="7329452" y="4555351"/>
            <a:ext cx="150812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6" name="AutoShape 23"/>
          <p:cNvSpPr>
            <a:spLocks noChangeArrowheads="1"/>
          </p:cNvSpPr>
          <p:nvPr/>
        </p:nvSpPr>
        <p:spPr bwMode="gray">
          <a:xfrm rot="10800000">
            <a:off x="8367677" y="4120376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7" name="Oval 57"/>
          <p:cNvSpPr>
            <a:spLocks noChangeArrowheads="1"/>
          </p:cNvSpPr>
          <p:nvPr/>
        </p:nvSpPr>
        <p:spPr bwMode="auto">
          <a:xfrm rot="10800000">
            <a:off x="8399427" y="4566463"/>
            <a:ext cx="150812" cy="15716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de-DE" altLang="de-DE" sz="1400" b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8" name="Oval 57"/>
          <p:cNvSpPr>
            <a:spLocks noChangeArrowheads="1"/>
          </p:cNvSpPr>
          <p:nvPr/>
        </p:nvSpPr>
        <p:spPr bwMode="gray">
          <a:xfrm rot="10800000">
            <a:off x="8397501" y="4353738"/>
            <a:ext cx="150812" cy="15716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9" name="Oval 24"/>
          <p:cNvSpPr>
            <a:spLocks noChangeArrowheads="1"/>
          </p:cNvSpPr>
          <p:nvPr/>
        </p:nvSpPr>
        <p:spPr bwMode="gray">
          <a:xfrm rot="10800000">
            <a:off x="8399427" y="4561458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0" name="Oval 57"/>
          <p:cNvSpPr>
            <a:spLocks noChangeArrowheads="1"/>
          </p:cNvSpPr>
          <p:nvPr/>
        </p:nvSpPr>
        <p:spPr bwMode="gray">
          <a:xfrm rot="10800000">
            <a:off x="7861264" y="4152126"/>
            <a:ext cx="150813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1" name="Oval 57"/>
          <p:cNvSpPr>
            <a:spLocks noChangeArrowheads="1"/>
          </p:cNvSpPr>
          <p:nvPr/>
        </p:nvSpPr>
        <p:spPr bwMode="gray">
          <a:xfrm rot="10800000">
            <a:off x="7861264" y="4342626"/>
            <a:ext cx="150813" cy="157162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2" name="Oval 24"/>
          <p:cNvSpPr>
            <a:spLocks noChangeArrowheads="1"/>
          </p:cNvSpPr>
          <p:nvPr/>
        </p:nvSpPr>
        <p:spPr bwMode="gray">
          <a:xfrm rot="10800000">
            <a:off x="7332896" y="4552775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3" name="Oval 57"/>
          <p:cNvSpPr>
            <a:spLocks noChangeArrowheads="1"/>
          </p:cNvSpPr>
          <p:nvPr/>
        </p:nvSpPr>
        <p:spPr bwMode="gray">
          <a:xfrm rot="10800000">
            <a:off x="8398463" y="4167982"/>
            <a:ext cx="150813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4" name="Oval 57"/>
          <p:cNvSpPr>
            <a:spLocks noChangeArrowheads="1"/>
          </p:cNvSpPr>
          <p:nvPr/>
        </p:nvSpPr>
        <p:spPr bwMode="gray">
          <a:xfrm rot="10800000">
            <a:off x="6778518" y="4560767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5" name="Oval 57"/>
          <p:cNvSpPr>
            <a:spLocks noChangeArrowheads="1"/>
          </p:cNvSpPr>
          <p:nvPr/>
        </p:nvSpPr>
        <p:spPr bwMode="gray">
          <a:xfrm rot="10800000">
            <a:off x="6103408" y="4551797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634" y="6350"/>
            <a:ext cx="7056437" cy="752475"/>
          </a:xfrm>
        </p:spPr>
        <p:txBody>
          <a:bodyPr/>
          <a:lstStyle/>
          <a:p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Monatsbericht: Projekt- / </a:t>
            </a:r>
            <a:b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</a:br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Programm-Portfolio-Name</a:t>
            </a:r>
            <a:endParaRPr lang="de-DE" sz="2700" dirty="0">
              <a:solidFill>
                <a:srgbClr val="006B9E"/>
              </a:solidFill>
              <a:latin typeface="Calibri" panose="020F0502020204030204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356A04-812D-4594-8F4C-250F862F5CCD}" type="datetime1">
              <a:rPr lang="de-DE" smtClean="0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F37F1-DCE6-48CB-9321-8D700369F8D8}" type="slidenum">
              <a:rPr lang="de-DE" altLang="de-DE" smtClean="0"/>
              <a:pPr>
                <a:defRPr/>
              </a:pPr>
              <a:t>3</a:t>
            </a:fld>
            <a:endParaRPr lang="de-DE" altLang="de-DE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gray">
          <a:xfrm>
            <a:off x="146050" y="930275"/>
            <a:ext cx="8858250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Wesentliche erreichte Ergebnisse</a:t>
            </a:r>
          </a:p>
        </p:txBody>
      </p:sp>
      <p:sp>
        <p:nvSpPr>
          <p:cNvPr id="7" name="Rectangle 19"/>
          <p:cNvSpPr>
            <a:spLocks noChangeArrowheads="1"/>
          </p:cNvSpPr>
          <p:nvPr/>
        </p:nvSpPr>
        <p:spPr bwMode="gray">
          <a:xfrm>
            <a:off x="146050" y="3459163"/>
            <a:ext cx="8858250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Wesentliche erwartete Ergebnisse bis zum nächsten Berichtszeitpunkt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gray">
          <a:xfrm>
            <a:off x="146050" y="1146175"/>
            <a:ext cx="8863013" cy="2263775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777777"/>
            </a:solidFill>
            <a:miter lim="800000"/>
            <a:headEnd/>
            <a:tailEnd/>
          </a:ln>
        </p:spPr>
        <p:txBody>
          <a:bodyPr lIns="72000" tIns="72000" rIns="0" bIns="0"/>
          <a:lstStyle>
            <a:lvl1pPr marL="177800" indent="-1651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90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Xxxx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gray">
          <a:xfrm>
            <a:off x="146050" y="3695700"/>
            <a:ext cx="8859838" cy="1295400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777777"/>
            </a:solidFill>
            <a:miter lim="800000"/>
            <a:headEnd/>
            <a:tailEnd/>
          </a:ln>
        </p:spPr>
        <p:txBody>
          <a:bodyPr lIns="72000" tIns="72000" rIns="0" bIns="0"/>
          <a:lstStyle>
            <a:lvl1pPr marL="177800" indent="-1651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900">
                <a:solidFill>
                  <a:srgbClr val="000000"/>
                </a:solidFill>
              </a:rPr>
              <a:t>Xxxx</a:t>
            </a:r>
          </a:p>
        </p:txBody>
      </p:sp>
    </p:spTree>
    <p:extLst>
      <p:ext uri="{BB962C8B-B14F-4D97-AF65-F5344CB8AC3E}">
        <p14:creationId xmlns:p14="http://schemas.microsoft.com/office/powerpoint/2010/main" val="1896269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32388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27EC567D-AB13-4396-A0ED-3A8C19D5C0AB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921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32388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A05F4B7A-2F38-4E67-ACF2-A869C248841F}" type="slidenum">
              <a:rPr lang="de-DE" altLang="de-DE" sz="1000" smtClean="0">
                <a:solidFill>
                  <a:srgbClr val="00467A"/>
                </a:solidFill>
              </a:rPr>
              <a:pPr/>
              <a:t>4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63403" y="7938"/>
            <a:ext cx="7686675" cy="752475"/>
          </a:xfrm>
        </p:spPr>
        <p:txBody>
          <a:bodyPr/>
          <a:lstStyle/>
          <a:p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Kritische Punkte: Projekt- / </a:t>
            </a:r>
            <a:b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</a:br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Programm-Portfolio-Name</a:t>
            </a:r>
          </a:p>
        </p:txBody>
      </p:sp>
      <p:graphicFrame>
        <p:nvGraphicFramePr>
          <p:cNvPr id="680517" name="Group 5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894270"/>
              </p:ext>
            </p:extLst>
          </p:nvPr>
        </p:nvGraphicFramePr>
        <p:xfrm>
          <a:off x="179388" y="2190750"/>
          <a:ext cx="8785225" cy="2697163"/>
        </p:xfrm>
        <a:graphic>
          <a:graphicData uri="http://schemas.openxmlformats.org/drawingml/2006/table">
            <a:tbl>
              <a:tblPr/>
              <a:tblGrid>
                <a:gridCol w="147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93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26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495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39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83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16178">
                <a:tc gridSpan="2"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Kritische Punkte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Auswirkung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Maßnahme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Verant-wortlich</a:t>
                      </a:r>
                      <a:endParaRPr kumimoji="0" lang="de-DE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Status Maßnahme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85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85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85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85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85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5.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085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6.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85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7.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85" name="Oval 57"/>
          <p:cNvSpPr>
            <a:spLocks noChangeArrowheads="1"/>
          </p:cNvSpPr>
          <p:nvPr/>
        </p:nvSpPr>
        <p:spPr bwMode="gray">
          <a:xfrm rot="10800000">
            <a:off x="8137525" y="5149850"/>
            <a:ext cx="150813" cy="157163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286" name="Oval 24"/>
          <p:cNvSpPr>
            <a:spLocks noChangeArrowheads="1"/>
          </p:cNvSpPr>
          <p:nvPr/>
        </p:nvSpPr>
        <p:spPr bwMode="gray">
          <a:xfrm rot="10800000">
            <a:off x="8320088" y="5146675"/>
            <a:ext cx="150812" cy="157163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287" name="Oval 24"/>
          <p:cNvSpPr>
            <a:spLocks noChangeArrowheads="1"/>
          </p:cNvSpPr>
          <p:nvPr/>
        </p:nvSpPr>
        <p:spPr bwMode="auto">
          <a:xfrm rot="10800000">
            <a:off x="7978775" y="5148263"/>
            <a:ext cx="150813" cy="157162"/>
          </a:xfrm>
          <a:prstGeom prst="ellipse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de-DE" altLang="de-DE" sz="1400" b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288" name="Rectangle 16"/>
          <p:cNvSpPr>
            <a:spLocks noChangeArrowheads="1"/>
          </p:cNvSpPr>
          <p:nvPr/>
        </p:nvSpPr>
        <p:spPr bwMode="gray">
          <a:xfrm>
            <a:off x="3429000" y="857250"/>
            <a:ext cx="5529263" cy="322263"/>
          </a:xfrm>
          <a:prstGeom prst="rect">
            <a:avLst/>
          </a:prstGeom>
          <a:solidFill>
            <a:srgbClr val="006B9E"/>
          </a:solidFill>
          <a:ln w="9525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Gibt es kritische Punkte / Schwierigkeiten oder allg. Situationen, die Ihren Fortschritt behindern?</a:t>
            </a:r>
          </a:p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Worauf hat das Auswirkungen? Auf das Ergebnis, auf Termine oder steht Ihnen zu wenig Zeit zur Verfügung?</a:t>
            </a:r>
          </a:p>
        </p:txBody>
      </p:sp>
      <p:sp>
        <p:nvSpPr>
          <p:cNvPr id="9289" name="Rectangle 59"/>
          <p:cNvSpPr>
            <a:spLocks noChangeArrowheads="1"/>
          </p:cNvSpPr>
          <p:nvPr/>
        </p:nvSpPr>
        <p:spPr bwMode="gray">
          <a:xfrm>
            <a:off x="3429000" y="1214438"/>
            <a:ext cx="5535613" cy="847725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777777"/>
            </a:solidFill>
            <a:miter lim="800000"/>
            <a:headEnd/>
            <a:tailEnd/>
          </a:ln>
        </p:spPr>
        <p:txBody>
          <a:bodyPr lIns="36000" tIns="36000" rIns="0" bIns="0"/>
          <a:lstStyle>
            <a:lvl1pPr marL="88900" indent="-889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900">
                <a:ea typeface="Arial Unicode MS" panose="020B0604020202020204" pitchFamily="34" charset="-128"/>
                <a:cs typeface="Arial Unicode MS" panose="020B0604020202020204" pitchFamily="34" charset="-128"/>
              </a:rPr>
              <a:t>Gesamtsituation, z. B. „grün“, weil…</a:t>
            </a:r>
          </a:p>
          <a:p>
            <a:pPr lvl="1"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1000"/>
              <a:t>Inhalt „grün“, weil… </a:t>
            </a:r>
          </a:p>
          <a:p>
            <a:pPr lvl="1"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1000"/>
              <a:t>Zeit „grün“, weil… </a:t>
            </a:r>
          </a:p>
          <a:p>
            <a:pPr lvl="1"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1000"/>
              <a:t>Ressourcen „rot“, weil… </a:t>
            </a:r>
          </a:p>
        </p:txBody>
      </p:sp>
      <p:sp>
        <p:nvSpPr>
          <p:cNvPr id="9290" name="Rectangle 21"/>
          <p:cNvSpPr>
            <a:spLocks noChangeArrowheads="1"/>
          </p:cNvSpPr>
          <p:nvPr/>
        </p:nvSpPr>
        <p:spPr bwMode="gray">
          <a:xfrm>
            <a:off x="179388" y="857250"/>
            <a:ext cx="3141662" cy="1204913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777777"/>
            </a:solidFill>
            <a:miter lim="800000"/>
            <a:headEnd/>
            <a:tailEnd/>
          </a:ln>
        </p:spPr>
        <p:txBody>
          <a:bodyPr lIns="72000" tIns="72000" rIns="0" bIns="0"/>
          <a:lstStyle>
            <a:lvl1pPr marL="177800" indent="-1651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85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endParaRPr lang="de-DE" altLang="de-DE" sz="1000" i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2" name="Rectangle 22"/>
          <p:cNvSpPr>
            <a:spLocks noChangeArrowheads="1"/>
          </p:cNvSpPr>
          <p:nvPr/>
        </p:nvSpPr>
        <p:spPr bwMode="gray">
          <a:xfrm>
            <a:off x="279400" y="1001713"/>
            <a:ext cx="25876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60000"/>
              </a:lnSpc>
            </a:pPr>
            <a:r>
              <a:rPr lang="de-DE" altLang="de-DE" sz="1000">
                <a:ea typeface="Arial Unicode MS" panose="020B0604020202020204" pitchFamily="34" charset="-128"/>
                <a:cs typeface="Arial Unicode MS" panose="020B0604020202020204" pitchFamily="34" charset="-128"/>
              </a:rPr>
              <a:t>     Gesamt          Ergebnis	    Termine   Ressourcen   Kosten</a:t>
            </a:r>
          </a:p>
        </p:txBody>
      </p:sp>
      <p:sp>
        <p:nvSpPr>
          <p:cNvPr id="43" name="AutoShape 23"/>
          <p:cNvSpPr>
            <a:spLocks noChangeArrowheads="1"/>
          </p:cNvSpPr>
          <p:nvPr/>
        </p:nvSpPr>
        <p:spPr bwMode="gray">
          <a:xfrm rot="10800000">
            <a:off x="488950" y="1179513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4" name="Oval 24"/>
          <p:cNvSpPr>
            <a:spLocks noChangeArrowheads="1"/>
          </p:cNvSpPr>
          <p:nvPr/>
        </p:nvSpPr>
        <p:spPr bwMode="gray">
          <a:xfrm rot="10800000">
            <a:off x="520700" y="1208088"/>
            <a:ext cx="150813" cy="157162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5" name="AutoShape 23"/>
          <p:cNvSpPr>
            <a:spLocks noChangeArrowheads="1"/>
          </p:cNvSpPr>
          <p:nvPr/>
        </p:nvSpPr>
        <p:spPr bwMode="gray">
          <a:xfrm rot="10800000">
            <a:off x="1165225" y="1179513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Oval 24"/>
          <p:cNvSpPr>
            <a:spLocks noChangeArrowheads="1"/>
          </p:cNvSpPr>
          <p:nvPr/>
        </p:nvSpPr>
        <p:spPr bwMode="auto">
          <a:xfrm rot="10800000">
            <a:off x="1196975" y="1208088"/>
            <a:ext cx="150813" cy="157162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de-DE" altLang="de-DE" sz="1400" b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7" name="AutoShape 23"/>
          <p:cNvSpPr>
            <a:spLocks noChangeArrowheads="1"/>
          </p:cNvSpPr>
          <p:nvPr/>
        </p:nvSpPr>
        <p:spPr bwMode="gray">
          <a:xfrm rot="10800000">
            <a:off x="1717675" y="1179513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" name="Oval 24"/>
          <p:cNvSpPr>
            <a:spLocks noChangeArrowheads="1"/>
          </p:cNvSpPr>
          <p:nvPr/>
        </p:nvSpPr>
        <p:spPr bwMode="gray">
          <a:xfrm rot="10800000">
            <a:off x="1749425" y="1208088"/>
            <a:ext cx="150813" cy="157162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9" name="Oval 56"/>
          <p:cNvSpPr>
            <a:spLocks noChangeArrowheads="1"/>
          </p:cNvSpPr>
          <p:nvPr/>
        </p:nvSpPr>
        <p:spPr bwMode="gray">
          <a:xfrm rot="10800000">
            <a:off x="1749425" y="1406525"/>
            <a:ext cx="150813" cy="15716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0" name="Oval 45"/>
          <p:cNvSpPr>
            <a:spLocks noChangeArrowheads="1"/>
          </p:cNvSpPr>
          <p:nvPr/>
        </p:nvSpPr>
        <p:spPr bwMode="gray">
          <a:xfrm rot="10800000">
            <a:off x="2317750" y="1597025"/>
            <a:ext cx="150813" cy="157163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" name="Oval 51"/>
          <p:cNvSpPr>
            <a:spLocks noChangeArrowheads="1"/>
          </p:cNvSpPr>
          <p:nvPr/>
        </p:nvSpPr>
        <p:spPr bwMode="gray">
          <a:xfrm rot="10800000">
            <a:off x="2312988" y="1403350"/>
            <a:ext cx="150812" cy="157163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2" name="Oval 46"/>
          <p:cNvSpPr>
            <a:spLocks noChangeArrowheads="1"/>
          </p:cNvSpPr>
          <p:nvPr/>
        </p:nvSpPr>
        <p:spPr bwMode="gray">
          <a:xfrm rot="10800000">
            <a:off x="2293938" y="1204913"/>
            <a:ext cx="150812" cy="157162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3" name="Oval 51"/>
          <p:cNvSpPr>
            <a:spLocks noChangeArrowheads="1"/>
          </p:cNvSpPr>
          <p:nvPr/>
        </p:nvSpPr>
        <p:spPr bwMode="gray">
          <a:xfrm rot="10800000">
            <a:off x="2293938" y="1403350"/>
            <a:ext cx="150812" cy="157163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4" name="AutoShape 23"/>
          <p:cNvSpPr>
            <a:spLocks noChangeArrowheads="1"/>
          </p:cNvSpPr>
          <p:nvPr/>
        </p:nvSpPr>
        <p:spPr bwMode="gray">
          <a:xfrm rot="10800000">
            <a:off x="2251075" y="1179513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5" name="Oval 57"/>
          <p:cNvSpPr>
            <a:spLocks noChangeArrowheads="1"/>
          </p:cNvSpPr>
          <p:nvPr/>
        </p:nvSpPr>
        <p:spPr bwMode="auto">
          <a:xfrm rot="10800000">
            <a:off x="2282825" y="1625600"/>
            <a:ext cx="150813" cy="15716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de-DE" altLang="de-DE" sz="1400" b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6" name="Oval 56"/>
          <p:cNvSpPr>
            <a:spLocks noChangeArrowheads="1"/>
          </p:cNvSpPr>
          <p:nvPr/>
        </p:nvSpPr>
        <p:spPr bwMode="gray">
          <a:xfrm rot="10800000">
            <a:off x="523875" y="1614488"/>
            <a:ext cx="150813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7" name="Oval 57"/>
          <p:cNvSpPr>
            <a:spLocks noChangeArrowheads="1"/>
          </p:cNvSpPr>
          <p:nvPr/>
        </p:nvSpPr>
        <p:spPr bwMode="gray">
          <a:xfrm rot="10800000">
            <a:off x="523875" y="1406525"/>
            <a:ext cx="150813" cy="157163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8" name="Oval 57"/>
          <p:cNvSpPr>
            <a:spLocks noChangeArrowheads="1"/>
          </p:cNvSpPr>
          <p:nvPr/>
        </p:nvSpPr>
        <p:spPr bwMode="gray">
          <a:xfrm rot="10800000">
            <a:off x="1203325" y="1422400"/>
            <a:ext cx="150813" cy="158750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9" name="Oval 24"/>
          <p:cNvSpPr>
            <a:spLocks noChangeArrowheads="1"/>
          </p:cNvSpPr>
          <p:nvPr/>
        </p:nvSpPr>
        <p:spPr bwMode="gray">
          <a:xfrm rot="10800000">
            <a:off x="519113" y="1208088"/>
            <a:ext cx="150812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0" name="TextBox 77"/>
          <p:cNvSpPr txBox="1">
            <a:spLocks noChangeArrowheads="1"/>
          </p:cNvSpPr>
          <p:nvPr/>
        </p:nvSpPr>
        <p:spPr bwMode="auto">
          <a:xfrm>
            <a:off x="650875" y="1352550"/>
            <a:ext cx="2508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de-DE" altLang="de-DE" sz="1100" b="1">
                <a:ea typeface="Arial Unicode MS" panose="020B0604020202020204" pitchFamily="34" charset="-128"/>
                <a:cs typeface="Arial Unicode MS" panose="020B0604020202020204" pitchFamily="34" charset="-128"/>
              </a:rPr>
              <a:t>=</a:t>
            </a:r>
          </a:p>
        </p:txBody>
      </p:sp>
      <p:sp>
        <p:nvSpPr>
          <p:cNvPr id="61" name="Oval 57"/>
          <p:cNvSpPr>
            <a:spLocks noChangeArrowheads="1"/>
          </p:cNvSpPr>
          <p:nvPr/>
        </p:nvSpPr>
        <p:spPr bwMode="gray">
          <a:xfrm rot="10800000">
            <a:off x="1196975" y="1620838"/>
            <a:ext cx="150813" cy="158750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2" name="Oval 24"/>
          <p:cNvSpPr>
            <a:spLocks noChangeArrowheads="1"/>
          </p:cNvSpPr>
          <p:nvPr/>
        </p:nvSpPr>
        <p:spPr bwMode="gray">
          <a:xfrm rot="10800000">
            <a:off x="1747838" y="1615780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3" name="Oval 56"/>
          <p:cNvSpPr>
            <a:spLocks noChangeArrowheads="1"/>
          </p:cNvSpPr>
          <p:nvPr/>
        </p:nvSpPr>
        <p:spPr bwMode="gray">
          <a:xfrm rot="10800000">
            <a:off x="1747838" y="1617663"/>
            <a:ext cx="150812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4" name="AutoShape 23"/>
          <p:cNvSpPr>
            <a:spLocks noChangeArrowheads="1"/>
          </p:cNvSpPr>
          <p:nvPr/>
        </p:nvSpPr>
        <p:spPr bwMode="gray">
          <a:xfrm rot="10800000">
            <a:off x="2786063" y="1182688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5" name="Oval 57"/>
          <p:cNvSpPr>
            <a:spLocks noChangeArrowheads="1"/>
          </p:cNvSpPr>
          <p:nvPr/>
        </p:nvSpPr>
        <p:spPr bwMode="auto">
          <a:xfrm rot="10800000">
            <a:off x="2817813" y="1628775"/>
            <a:ext cx="150812" cy="15716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de-DE" altLang="de-DE" sz="1400" b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6" name="Oval 57"/>
          <p:cNvSpPr>
            <a:spLocks noChangeArrowheads="1"/>
          </p:cNvSpPr>
          <p:nvPr/>
        </p:nvSpPr>
        <p:spPr bwMode="gray">
          <a:xfrm rot="10800000">
            <a:off x="2815887" y="1416050"/>
            <a:ext cx="150812" cy="15716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7" name="Oval 24"/>
          <p:cNvSpPr>
            <a:spLocks noChangeArrowheads="1"/>
          </p:cNvSpPr>
          <p:nvPr/>
        </p:nvSpPr>
        <p:spPr bwMode="gray">
          <a:xfrm rot="10800000">
            <a:off x="2817813" y="1623770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8" name="Oval 57"/>
          <p:cNvSpPr>
            <a:spLocks noChangeArrowheads="1"/>
          </p:cNvSpPr>
          <p:nvPr/>
        </p:nvSpPr>
        <p:spPr bwMode="gray">
          <a:xfrm rot="10800000">
            <a:off x="2279650" y="1214438"/>
            <a:ext cx="150813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9" name="Oval 57"/>
          <p:cNvSpPr>
            <a:spLocks noChangeArrowheads="1"/>
          </p:cNvSpPr>
          <p:nvPr/>
        </p:nvSpPr>
        <p:spPr bwMode="gray">
          <a:xfrm rot="10800000">
            <a:off x="2279650" y="1404938"/>
            <a:ext cx="150813" cy="157162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0" name="Oval 24"/>
          <p:cNvSpPr>
            <a:spLocks noChangeArrowheads="1"/>
          </p:cNvSpPr>
          <p:nvPr/>
        </p:nvSpPr>
        <p:spPr bwMode="gray">
          <a:xfrm rot="10800000">
            <a:off x="1751282" y="1615087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1" name="Oval 57"/>
          <p:cNvSpPr>
            <a:spLocks noChangeArrowheads="1"/>
          </p:cNvSpPr>
          <p:nvPr/>
        </p:nvSpPr>
        <p:spPr bwMode="gray">
          <a:xfrm rot="10800000">
            <a:off x="2816849" y="1230294"/>
            <a:ext cx="150813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2" name="Oval 57"/>
          <p:cNvSpPr>
            <a:spLocks noChangeArrowheads="1"/>
          </p:cNvSpPr>
          <p:nvPr/>
        </p:nvSpPr>
        <p:spPr bwMode="gray">
          <a:xfrm rot="10800000">
            <a:off x="1196904" y="1623079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3" name="Oval 57"/>
          <p:cNvSpPr>
            <a:spLocks noChangeArrowheads="1"/>
          </p:cNvSpPr>
          <p:nvPr/>
        </p:nvSpPr>
        <p:spPr bwMode="gray">
          <a:xfrm rot="10800000">
            <a:off x="521794" y="1614109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3246161C-010C-4A56-89C8-CE211A88F672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10243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5899B749-8BD8-44A3-BC10-25B81E437DC8}" type="slidenum">
              <a:rPr lang="de-DE" altLang="de-DE" sz="1000" smtClean="0">
                <a:solidFill>
                  <a:srgbClr val="00467A"/>
                </a:solidFill>
              </a:rPr>
              <a:pPr/>
              <a:t>5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10244" name="Rectangle 13"/>
          <p:cNvSpPr>
            <a:spLocks noChangeArrowheads="1"/>
          </p:cNvSpPr>
          <p:nvPr/>
        </p:nvSpPr>
        <p:spPr bwMode="gray">
          <a:xfrm>
            <a:off x="146050" y="930275"/>
            <a:ext cx="4854575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Wirtschaftlichkeits- / Laufzeiten-Diagramm</a:t>
            </a:r>
          </a:p>
        </p:txBody>
      </p:sp>
      <p:sp>
        <p:nvSpPr>
          <p:cNvPr id="10246" name="Rectangle 133"/>
          <p:cNvSpPr>
            <a:spLocks noGrp="1" noChangeArrowheads="1"/>
          </p:cNvSpPr>
          <p:nvPr>
            <p:ph type="title"/>
          </p:nvPr>
        </p:nvSpPr>
        <p:spPr>
          <a:xfrm>
            <a:off x="29252" y="6350"/>
            <a:ext cx="8545513" cy="768350"/>
          </a:xfrm>
          <a:noFill/>
        </p:spPr>
        <p:txBody>
          <a:bodyPr/>
          <a:lstStyle/>
          <a:p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Monatsbericht: Projekt- / Programm-Portfolio-Name</a:t>
            </a:r>
          </a:p>
        </p:txBody>
      </p:sp>
      <p:sp>
        <p:nvSpPr>
          <p:cNvPr id="10247" name="Rectangle 13"/>
          <p:cNvSpPr>
            <a:spLocks noChangeArrowheads="1"/>
          </p:cNvSpPr>
          <p:nvPr/>
        </p:nvSpPr>
        <p:spPr bwMode="gray">
          <a:xfrm>
            <a:off x="5227638" y="930275"/>
            <a:ext cx="1492250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Portfolio-Gesamt-Effizienz</a:t>
            </a:r>
          </a:p>
        </p:txBody>
      </p:sp>
      <p:sp>
        <p:nvSpPr>
          <p:cNvPr id="10248" name="Rectangle 13"/>
          <p:cNvSpPr>
            <a:spLocks noChangeArrowheads="1"/>
          </p:cNvSpPr>
          <p:nvPr/>
        </p:nvSpPr>
        <p:spPr bwMode="gray">
          <a:xfrm>
            <a:off x="7181850" y="930275"/>
            <a:ext cx="1492250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Zeitliche Gesamtabweichung</a:t>
            </a:r>
          </a:p>
        </p:txBody>
      </p:sp>
      <p:sp>
        <p:nvSpPr>
          <p:cNvPr id="10249" name="Rectangle 13"/>
          <p:cNvSpPr>
            <a:spLocks noChangeArrowheads="1"/>
          </p:cNvSpPr>
          <p:nvPr/>
        </p:nvSpPr>
        <p:spPr bwMode="gray">
          <a:xfrm>
            <a:off x="5218113" y="2947988"/>
            <a:ext cx="1492250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Kostenplan-Abweichung</a:t>
            </a:r>
          </a:p>
        </p:txBody>
      </p:sp>
      <p:sp>
        <p:nvSpPr>
          <p:cNvPr id="10250" name="Rectangle 13"/>
          <p:cNvSpPr>
            <a:spLocks noChangeArrowheads="1"/>
          </p:cNvSpPr>
          <p:nvPr/>
        </p:nvSpPr>
        <p:spPr bwMode="gray">
          <a:xfrm>
            <a:off x="7170738" y="2947988"/>
            <a:ext cx="1493837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Ressourcen-Belastung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49" y="1164456"/>
            <a:ext cx="4854575" cy="380454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9437" y="1273175"/>
            <a:ext cx="1709601" cy="178689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3142" y="1254686"/>
            <a:ext cx="1709665" cy="178696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0044" y="3238155"/>
            <a:ext cx="1709601" cy="178689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9123" y="3257258"/>
            <a:ext cx="1637702" cy="171174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32388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A74C3F50-6919-4EDA-91E4-2DA686A8F20E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1126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32388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4B1B92F2-3836-4A88-B6A7-927BC879609B}" type="slidenum">
              <a:rPr lang="de-DE" altLang="de-DE" sz="1000" smtClean="0">
                <a:solidFill>
                  <a:srgbClr val="00467A"/>
                </a:solidFill>
              </a:rPr>
              <a:pPr/>
              <a:t>6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63399" y="7938"/>
            <a:ext cx="8094865" cy="752475"/>
          </a:xfrm>
        </p:spPr>
        <p:txBody>
          <a:bodyPr/>
          <a:lstStyle/>
          <a:p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Entscheidungsbedarf: Projekt- / </a:t>
            </a:r>
            <a:b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</a:br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Programm-Portfolio-Name</a:t>
            </a:r>
          </a:p>
        </p:txBody>
      </p:sp>
      <p:graphicFrame>
        <p:nvGraphicFramePr>
          <p:cNvPr id="41" name="Group 5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748951"/>
              </p:ext>
            </p:extLst>
          </p:nvPr>
        </p:nvGraphicFramePr>
        <p:xfrm>
          <a:off x="184150" y="971550"/>
          <a:ext cx="8786813" cy="3936996"/>
        </p:xfrm>
        <a:graphic>
          <a:graphicData uri="http://schemas.openxmlformats.org/drawingml/2006/table">
            <a:tbl>
              <a:tblPr/>
              <a:tblGrid>
                <a:gridCol w="147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0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120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94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12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78935">
                <a:tc gridSpan="2"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Entscheidungs-bedarf</a:t>
                      </a: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Projektanträge / Projektberichte</a:t>
                      </a: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Entscheidung</a:t>
                      </a: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Verantwortlich für die Umsetzung</a:t>
                      </a: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Rückmeldung bis</a:t>
                      </a: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229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1.</a:t>
                      </a: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229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2.</a:t>
                      </a: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229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229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4229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5.</a:t>
                      </a: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4229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6.</a:t>
                      </a: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4229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7.</a:t>
                      </a: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4229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8.</a:t>
                      </a: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4229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9.</a:t>
                      </a: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2" marB="17992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32388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D878CA35-F113-442F-8BF0-945E332E51F2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1229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32388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140BD568-B7B2-4B5B-A79C-F46193276F50}" type="slidenum">
              <a:rPr lang="de-DE" altLang="de-DE" sz="1000" smtClean="0">
                <a:solidFill>
                  <a:srgbClr val="00467A"/>
                </a:solidFill>
              </a:rPr>
              <a:pPr/>
              <a:t>7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56914" y="7938"/>
            <a:ext cx="7686675" cy="752475"/>
          </a:xfrm>
        </p:spPr>
        <p:txBody>
          <a:bodyPr/>
          <a:lstStyle/>
          <a:p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Bei Bedarf: Projekte- / Programme-Liste</a:t>
            </a:r>
          </a:p>
        </p:txBody>
      </p:sp>
      <p:graphicFrame>
        <p:nvGraphicFramePr>
          <p:cNvPr id="680517" name="Group 5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186217"/>
              </p:ext>
            </p:extLst>
          </p:nvPr>
        </p:nvGraphicFramePr>
        <p:xfrm>
          <a:off x="179388" y="995363"/>
          <a:ext cx="8785225" cy="3892551"/>
        </p:xfrm>
        <a:graphic>
          <a:graphicData uri="http://schemas.openxmlformats.org/drawingml/2006/table">
            <a:tbl>
              <a:tblPr/>
              <a:tblGrid>
                <a:gridCol w="231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1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4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642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326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19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89267">
                <a:tc gridSpan="2"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Projekte / Programme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Strategische Einordnung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Plan-Daten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Ist-Daten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Ampelstatus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262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Information aus Projekt-Portfolio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  <a:defRPr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Information aus Projekt-Portfolio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Information aus Projekt-Portfolio</a:t>
                      </a: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262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262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262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262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5.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262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6.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9262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7.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9262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8.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262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9.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262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10.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2666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11.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2666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12.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2666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13.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2666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14.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kat_Praes16-9_yyyymmdd_betreff_bspfolien_V1-0">
  <a:themeElements>
    <a:clrScheme name="kat_Praes16-9_yyyymmdd_betreff_bspfolien_V1-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t_Praes16-9_yyyymmdd_betreff_bspfolien_V1-0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00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00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kat_Praes16-9_yyyymmdd_betreff_bspfolien_V1-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t_Praes16-9_yyyymmdd_betreff_bspfolien_V1-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t_Praes16-9_yyyymmdd_betreff_bspfolien_V1-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t_Praes16-9_yyyymmdd_betreff_bspfolien_V1-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t_Praes16-9_yyyymmdd_betreff_bspfolien_V1-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t_Praes16-9_yyyymmdd_betreff_bspfolien_V1-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137B74C1D38AC4F885C6CB3514826C6" ma:contentTypeVersion="0" ma:contentTypeDescription="Ein neues Dokument erstellen." ma:contentTypeScope="" ma:versionID="ab5df903f5e571bd3f5519e8335da10e">
  <xsd:schema xmlns:xsd="http://www.w3.org/2001/XMLSchema" xmlns:p="http://schemas.microsoft.com/office/2006/metadata/properties" targetNamespace="http://schemas.microsoft.com/office/2006/metadata/properties" ma:root="true" ma:fieldsID="246f02dd96380beb4f7cdcce14d77f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CF4ABC9-F2A7-4731-931F-410C2F126D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E0E91AAF-38E3-4CB2-A139-AF1C0FCF0BD9}">
  <ds:schemaRefs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kat_Praes16-9_yyyymmdd_betreff_bspfolien_V1-0</Template>
  <TotalTime>0</TotalTime>
  <Words>476</Words>
  <Application>Microsoft Office PowerPoint</Application>
  <PresentationFormat>Benutzerdefiniert</PresentationFormat>
  <Paragraphs>163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Courier New</vt:lpstr>
      <vt:lpstr>Wingdings</vt:lpstr>
      <vt:lpstr>kat_Praes16-9_yyyymmdd_betreff_bspfolien_V1-0</vt:lpstr>
      <vt:lpstr>Monatsbericht: Projekt- / Programm-Portfolio-Name</vt:lpstr>
      <vt:lpstr>Monatsbericht: Projekt- / Programm-Portfolio-Name</vt:lpstr>
      <vt:lpstr>Monatsbericht: Projekt- /  Programm-Portfolio-Name</vt:lpstr>
      <vt:lpstr>Kritische Punkte: Projekt- /  Programm-Portfolio-Name</vt:lpstr>
      <vt:lpstr>Monatsbericht: Projekt- / Programm-Portfolio-Name</vt:lpstr>
      <vt:lpstr>Entscheidungsbedarf: Projekt- /  Programm-Portfolio-Name</vt:lpstr>
      <vt:lpstr>Bei Bedarf: Projekte- / Programme-Liste</vt:lpstr>
    </vt:vector>
  </TitlesOfParts>
  <Company>Projektforum Leitfaden 4.0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Monatsbericht: Projekt- / Programm-Portfolio-Name</dc:title>
  <dc:creator/>
  <dc:description/>
  <cp:lastModifiedBy>Frick, Andreas</cp:lastModifiedBy>
  <cp:revision>2</cp:revision>
  <dcterms:created xsi:type="dcterms:W3CDTF">2009-11-23T18:06:14Z</dcterms:created>
  <dcterms:modified xsi:type="dcterms:W3CDTF">2023-06-05T15:25:12Z</dcterms:modified>
</cp:coreProperties>
</file>