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3"/>
  </p:sldMasterIdLst>
  <p:notesMasterIdLst>
    <p:notesMasterId r:id="rId11"/>
  </p:notesMasterIdLst>
  <p:handoutMasterIdLst>
    <p:handoutMasterId r:id="rId12"/>
  </p:handoutMasterIdLst>
  <p:sldIdLst>
    <p:sldId id="672" r:id="rId4"/>
    <p:sldId id="671" r:id="rId5"/>
    <p:sldId id="673" r:id="rId6"/>
    <p:sldId id="678" r:id="rId7"/>
    <p:sldId id="674" r:id="rId8"/>
    <p:sldId id="676" r:id="rId9"/>
    <p:sldId id="677" r:id="rId10"/>
  </p:sldIdLst>
  <p:sldSz cx="9144000" cy="5372100"/>
  <p:notesSz cx="9926638" cy="679767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 Narrow" panose="020B0606020202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91">
          <p15:clr>
            <a:srgbClr val="A4A3A4"/>
          </p15:clr>
        </p15:guide>
        <p15:guide id="2" pos="2880">
          <p15:clr>
            <a:srgbClr val="A4A3A4"/>
          </p15:clr>
        </p15:guide>
        <p15:guide id="3" pos="5672">
          <p15:clr>
            <a:srgbClr val="A4A3A4"/>
          </p15:clr>
        </p15:guide>
        <p15:guide id="4" pos="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B9E"/>
    <a:srgbClr val="A2B9E8"/>
    <a:srgbClr val="C0C0C0"/>
    <a:srgbClr val="FFFFCC"/>
    <a:srgbClr val="FFFF99"/>
    <a:srgbClr val="FFCC99"/>
    <a:srgbClr val="333333"/>
    <a:srgbClr val="FF0000"/>
    <a:srgbClr val="0046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9721" autoAdjust="0"/>
  </p:normalViewPr>
  <p:slideViewPr>
    <p:cSldViewPr snapToGrid="0">
      <p:cViewPr varScale="1">
        <p:scale>
          <a:sx n="114" d="100"/>
          <a:sy n="114" d="100"/>
        </p:scale>
        <p:origin x="132" y="210"/>
      </p:cViewPr>
      <p:guideLst>
        <p:guide orient="horz" pos="1691"/>
        <p:guide pos="2880"/>
        <p:guide pos="5672"/>
        <p:guide pos="9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4" d="100"/>
          <a:sy n="124" d="100"/>
        </p:scale>
        <p:origin x="-1884" y="-108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84" tIns="45342" rIns="90684" bIns="45342" numCol="1" anchor="t" anchorCtr="0" compatLnSpc="1">
            <a:prstTxWarp prst="textNoShape">
              <a:avLst/>
            </a:prstTxWarp>
          </a:bodyPr>
          <a:lstStyle>
            <a:lvl1pPr defTabSz="906463"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1338" y="0"/>
            <a:ext cx="4303712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84" tIns="45342" rIns="90684" bIns="45342" numCol="1" anchor="t" anchorCtr="0" compatLnSpc="1">
            <a:prstTxWarp prst="textNoShape">
              <a:avLst/>
            </a:prstTxWarp>
          </a:bodyPr>
          <a:lstStyle>
            <a:lvl1pPr algn="r" defTabSz="906463" eaLnBrk="0" hangingPunct="0">
              <a:defRPr sz="1200"/>
            </a:lvl1pPr>
          </a:lstStyle>
          <a:p>
            <a:pPr>
              <a:defRPr/>
            </a:pPr>
            <a:fld id="{62698E09-B70C-4715-B340-05973B177D63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63"/>
            <a:ext cx="430212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84" tIns="45342" rIns="90684" bIns="45342" numCol="1" anchor="b" anchorCtr="0" compatLnSpc="1">
            <a:prstTxWarp prst="textNoShape">
              <a:avLst/>
            </a:prstTxWarp>
          </a:bodyPr>
          <a:lstStyle>
            <a:lvl1pPr defTabSz="906463"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1338" y="6456363"/>
            <a:ext cx="4303712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84" tIns="45342" rIns="90684" bIns="45342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A2F4ED30-75D0-463B-B9B9-D6E9FD637CE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74936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678" tIns="45339" rIns="90678" bIns="45339" numCol="1" anchor="t" anchorCtr="0" compatLnSpc="1">
            <a:prstTxWarp prst="textNoShape">
              <a:avLst/>
            </a:prstTxWarp>
          </a:bodyPr>
          <a:lstStyle>
            <a:lvl1pPr defTabSz="9064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1338" y="0"/>
            <a:ext cx="43037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678" tIns="45339" rIns="90678" bIns="45339" numCol="1" anchor="t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73DB969E-4706-4905-B962-0303C60ED701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94000" y="509588"/>
            <a:ext cx="43402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3775" y="3228975"/>
            <a:ext cx="7939088" cy="305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678" tIns="45339" rIns="90678" bIns="453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63"/>
            <a:ext cx="43021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678" tIns="45339" rIns="90678" bIns="45339" numCol="1" anchor="b" anchorCtr="0" compatLnSpc="1">
            <a:prstTxWarp prst="textNoShape">
              <a:avLst/>
            </a:prstTxWarp>
          </a:bodyPr>
          <a:lstStyle>
            <a:lvl1pPr defTabSz="9064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338" y="6456363"/>
            <a:ext cx="43037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678" tIns="45339" rIns="90678" bIns="45339" numCol="1" anchor="b" anchorCtr="0" compatLnSpc="1">
            <a:prstTxWarp prst="textNoShape">
              <a:avLst/>
            </a:prstTxWarp>
          </a:bodyPr>
          <a:lstStyle>
            <a:lvl1pPr algn="r" defTabSz="906463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47FBB56-1B46-4FB8-9E83-3C475E1CF21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4588646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5"/>
          <p:cNvSpPr>
            <a:spLocks noChangeArrowheads="1"/>
          </p:cNvSpPr>
          <p:nvPr/>
        </p:nvSpPr>
        <p:spPr bwMode="auto">
          <a:xfrm>
            <a:off x="0" y="1139825"/>
            <a:ext cx="9144000" cy="3351213"/>
          </a:xfrm>
          <a:prstGeom prst="rect">
            <a:avLst/>
          </a:prstGeom>
          <a:solidFill>
            <a:srgbClr val="EBF3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sp>
        <p:nvSpPr>
          <p:cNvPr id="5" name="Rectangle 54"/>
          <p:cNvSpPr>
            <a:spLocks noChangeArrowheads="1"/>
          </p:cNvSpPr>
          <p:nvPr/>
        </p:nvSpPr>
        <p:spPr bwMode="auto">
          <a:xfrm>
            <a:off x="0" y="4470400"/>
            <a:ext cx="9144000" cy="73025"/>
          </a:xfrm>
          <a:prstGeom prst="rect">
            <a:avLst/>
          </a:prstGeom>
          <a:gradFill rotWithShape="1">
            <a:gsLst>
              <a:gs pos="0">
                <a:srgbClr val="D2D2D2"/>
              </a:gs>
              <a:gs pos="100000">
                <a:srgbClr val="EBF3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>
              <a:defRPr/>
            </a:pPr>
            <a:endParaRPr lang="de-DE" altLang="de-DE" sz="1800">
              <a:latin typeface="Arial" charset="0"/>
            </a:endParaRP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1668463"/>
            <a:ext cx="7772400" cy="1016000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pPr lvl="0"/>
            <a:r>
              <a:rPr lang="de-DE" noProof="0"/>
              <a:t>Titelmasterformat durch Klicken bearbeiten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4825"/>
            <a:ext cx="6400800" cy="1373188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de-DE" noProof="0"/>
              <a:t>Formatvorlage des Untertitelmasters durch Klicken bearbeiten</a:t>
            </a: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589" y="109053"/>
            <a:ext cx="1198225" cy="54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21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652" y="6350"/>
            <a:ext cx="7056437" cy="752475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43F4A-D855-4A7F-BA35-AED050566680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LUNAR GmbH 2010</a:t>
            </a: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CB34F-FB72-4FDE-A0BE-A65347DBF98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589" y="109053"/>
            <a:ext cx="1198225" cy="54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863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452813"/>
            <a:ext cx="7772400" cy="10668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276475"/>
            <a:ext cx="7772400" cy="11763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9BFF8-BBB0-4DB3-BBBC-64400451EF00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LUNAR GmbH 2010</a:t>
            </a: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D6543-AAB1-4516-843A-36C74674BF3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589" y="109053"/>
            <a:ext cx="1198225" cy="54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932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652" y="6350"/>
            <a:ext cx="7056437" cy="75247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927100"/>
            <a:ext cx="4038600" cy="4102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927100"/>
            <a:ext cx="4038600" cy="4102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783E7-8762-4427-9DA3-8168AFEEE6B5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LUNAR GmbH 2010</a:t>
            </a:r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8EAF7-EEDE-4317-AC6C-0058AF0D90B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589" y="109053"/>
            <a:ext cx="1198225" cy="54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146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403"/>
            <a:ext cx="8229600" cy="77576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1738"/>
            <a:ext cx="4040188" cy="5016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703388"/>
            <a:ext cx="4040188" cy="30956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201738"/>
            <a:ext cx="4041775" cy="5016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703388"/>
            <a:ext cx="4041775" cy="30956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B06BA-F0F3-4F27-9FF6-12F53A72343F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8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LUNAR GmbH 2010</a:t>
            </a:r>
          </a:p>
        </p:txBody>
      </p:sp>
      <p:sp>
        <p:nvSpPr>
          <p:cNvPr id="9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CA074-1FE7-42D1-B510-F946FD41E6F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75919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3008313" cy="9096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14313"/>
            <a:ext cx="5111750" cy="45847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123950"/>
            <a:ext cx="3008313" cy="3675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E80FC-320D-4923-8358-7C4FDE0B01B1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LUNAR GmbH 2010</a:t>
            </a:r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4BF61-DA4A-4064-BC96-C767AEA341A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88687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760788"/>
            <a:ext cx="5486400" cy="44291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79425"/>
            <a:ext cx="5486400" cy="32242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203700"/>
            <a:ext cx="5486400" cy="6318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4CAAC-A693-4C53-9E47-5F6AFB2D6425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LUNAR GmbH 2010</a:t>
            </a:r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255A3-C877-4A07-8273-34AB6E42D2A2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91589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652" y="6350"/>
            <a:ext cx="7056437" cy="752475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927100"/>
            <a:ext cx="8229600" cy="4102100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D5432-A3B0-4C3B-8DB5-6BA74CCC136B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LUNAR GmbH 2010</a:t>
            </a: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507E1-B605-4AC0-9BE4-0EF67AC8B89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66931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2D2D2"/>
            </a:gs>
            <a:gs pos="50000">
              <a:srgbClr val="EBF3FF"/>
            </a:gs>
            <a:gs pos="100000">
              <a:srgbClr val="D2D2D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3"/>
          <p:cNvSpPr>
            <a:spLocks noChangeArrowheads="1"/>
          </p:cNvSpPr>
          <p:nvPr userDrawn="1"/>
        </p:nvSpPr>
        <p:spPr bwMode="auto">
          <a:xfrm>
            <a:off x="0" y="5092700"/>
            <a:ext cx="9147175" cy="279400"/>
          </a:xfrm>
          <a:prstGeom prst="rect">
            <a:avLst/>
          </a:prstGeom>
          <a:gradFill rotWithShape="1">
            <a:gsLst>
              <a:gs pos="0">
                <a:srgbClr val="D2D2D2"/>
              </a:gs>
              <a:gs pos="100000">
                <a:srgbClr val="EBF3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ctr" eaLnBrk="1" hangingPunct="1">
              <a:defRPr/>
            </a:pPr>
            <a:endParaRPr lang="de-DE" altLang="de-DE" sz="1800">
              <a:latin typeface="Arial" charset="0"/>
            </a:endParaRPr>
          </a:p>
        </p:txBody>
      </p:sp>
      <p:sp>
        <p:nvSpPr>
          <p:cNvPr id="1027" name="Rectangle 9"/>
          <p:cNvSpPr>
            <a:spLocks noChangeArrowheads="1"/>
          </p:cNvSpPr>
          <p:nvPr userDrawn="1"/>
        </p:nvSpPr>
        <p:spPr bwMode="auto">
          <a:xfrm>
            <a:off x="-1588" y="0"/>
            <a:ext cx="9140826" cy="7715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endParaRPr lang="de-DE" altLang="de-DE" sz="2800"/>
          </a:p>
        </p:txBody>
      </p:sp>
      <p:sp>
        <p:nvSpPr>
          <p:cNvPr id="1028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27100"/>
            <a:ext cx="8229600" cy="410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9488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167313"/>
            <a:ext cx="21336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00467A"/>
                </a:solidFill>
              </a:defRPr>
            </a:lvl1pPr>
          </a:lstStyle>
          <a:p>
            <a:pPr>
              <a:defRPr/>
            </a:pPr>
            <a:fld id="{E1DFFBF5-E42F-444B-99E4-DB1679415AF7}" type="datetime1">
              <a:rPr lang="de-DE"/>
              <a:pPr>
                <a:defRPr/>
              </a:pPr>
              <a:t>05.06.2023</a:t>
            </a:fld>
            <a:endParaRPr lang="de-DE"/>
          </a:p>
        </p:txBody>
      </p:sp>
      <p:sp>
        <p:nvSpPr>
          <p:cNvPr id="19489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167313"/>
            <a:ext cx="28956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solidFill>
                  <a:srgbClr val="00467A"/>
                </a:solidFill>
              </a:defRPr>
            </a:lvl1pPr>
          </a:lstStyle>
          <a:p>
            <a:pPr>
              <a:defRPr/>
            </a:pPr>
            <a:r>
              <a:rPr lang="de-DE"/>
              <a:t>LUNAR GmbH 2010</a:t>
            </a:r>
          </a:p>
        </p:txBody>
      </p:sp>
      <p:sp>
        <p:nvSpPr>
          <p:cNvPr id="19490" name="Rectangle 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167313"/>
            <a:ext cx="21336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467A"/>
                </a:solidFill>
              </a:defRPr>
            </a:lvl1pPr>
          </a:lstStyle>
          <a:p>
            <a:pPr>
              <a:defRPr/>
            </a:pPr>
            <a:fld id="{87D31D85-7ABE-4738-B05E-40562FB0219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1032" name="Line 15"/>
          <p:cNvSpPr>
            <a:spLocks noChangeShapeType="1"/>
          </p:cNvSpPr>
          <p:nvPr userDrawn="1"/>
        </p:nvSpPr>
        <p:spPr bwMode="auto">
          <a:xfrm>
            <a:off x="0" y="771525"/>
            <a:ext cx="9144000" cy="0"/>
          </a:xfrm>
          <a:prstGeom prst="line">
            <a:avLst/>
          </a:prstGeom>
          <a:noFill/>
          <a:ln w="6350">
            <a:solidFill>
              <a:srgbClr val="00467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3" name="Line 17"/>
          <p:cNvSpPr>
            <a:spLocks noChangeShapeType="1"/>
          </p:cNvSpPr>
          <p:nvPr userDrawn="1"/>
        </p:nvSpPr>
        <p:spPr bwMode="auto">
          <a:xfrm>
            <a:off x="0" y="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5" name="Line 15"/>
          <p:cNvSpPr>
            <a:spLocks noChangeShapeType="1"/>
          </p:cNvSpPr>
          <p:nvPr userDrawn="1"/>
        </p:nvSpPr>
        <p:spPr bwMode="auto">
          <a:xfrm>
            <a:off x="0" y="5091113"/>
            <a:ext cx="9144000" cy="0"/>
          </a:xfrm>
          <a:prstGeom prst="line">
            <a:avLst/>
          </a:prstGeom>
          <a:noFill/>
          <a:ln w="6350">
            <a:solidFill>
              <a:srgbClr val="00467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6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456652" y="4481"/>
            <a:ext cx="7056437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589" y="109053"/>
            <a:ext cx="1198225" cy="5413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31" r:id="rId1"/>
    <p:sldLayoutId id="2147484509" r:id="rId2"/>
    <p:sldLayoutId id="2147484510" r:id="rId3"/>
    <p:sldLayoutId id="2147484511" r:id="rId4"/>
    <p:sldLayoutId id="2147484512" r:id="rId5"/>
    <p:sldLayoutId id="2147484515" r:id="rId6"/>
    <p:sldLayoutId id="2147484516" r:id="rId7"/>
    <p:sldLayoutId id="2147484519" r:id="rId8"/>
  </p:sldLayoutIdLst>
  <p:hf hdr="0" ft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00467A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354013" indent="-174625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anose="02070309020205020404" pitchFamily="49" charset="0"/>
        <a:buChar char="▪"/>
        <a:defRPr sz="2000">
          <a:solidFill>
            <a:schemeClr val="tx1"/>
          </a:solidFill>
          <a:latin typeface="+mn-lt"/>
        </a:defRPr>
      </a:lvl2pPr>
      <a:lvl3pPr marL="712788" indent="-179388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anose="02070309020205020404" pitchFamily="49" charset="0"/>
        <a:buChar char="▫"/>
        <a:defRPr>
          <a:solidFill>
            <a:schemeClr val="tx1"/>
          </a:solidFill>
          <a:latin typeface="+mn-lt"/>
        </a:defRPr>
      </a:lvl3pPr>
      <a:lvl4pPr marL="1068388" indent="-176213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anose="02070309020205020404" pitchFamily="49" charset="0"/>
        <a:buChar char="•"/>
        <a:defRPr sz="1600">
          <a:solidFill>
            <a:schemeClr val="tx1"/>
          </a:solidFill>
          <a:latin typeface="+mn-lt"/>
        </a:defRPr>
      </a:lvl4pPr>
      <a:lvl5pPr marL="1431925" indent="-1841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anose="02070309020205020404" pitchFamily="49" charset="0"/>
        <a:buChar char="◦"/>
        <a:defRPr sz="1600">
          <a:solidFill>
            <a:schemeClr val="tx1"/>
          </a:solidFill>
          <a:latin typeface="+mn-lt"/>
        </a:defRPr>
      </a:lvl5pPr>
      <a:lvl6pPr marL="1889125" indent="-1841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itchFamily="49" charset="0"/>
        <a:buChar char="◦"/>
        <a:defRPr sz="1600">
          <a:solidFill>
            <a:schemeClr val="tx1"/>
          </a:solidFill>
          <a:latin typeface="+mn-lt"/>
        </a:defRPr>
      </a:lvl6pPr>
      <a:lvl7pPr marL="2346325" indent="-1841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itchFamily="49" charset="0"/>
        <a:buChar char="◦"/>
        <a:defRPr sz="1600">
          <a:solidFill>
            <a:schemeClr val="tx1"/>
          </a:solidFill>
          <a:latin typeface="+mn-lt"/>
        </a:defRPr>
      </a:lvl7pPr>
      <a:lvl8pPr marL="2803525" indent="-1841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itchFamily="49" charset="0"/>
        <a:buChar char="◦"/>
        <a:defRPr sz="1600">
          <a:solidFill>
            <a:schemeClr val="tx1"/>
          </a:solidFill>
          <a:latin typeface="+mn-lt"/>
        </a:defRPr>
      </a:lvl8pPr>
      <a:lvl9pPr marL="3260725" indent="-1841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467A"/>
        </a:buClr>
        <a:buFont typeface="Courier New" pitchFamily="49" charset="0"/>
        <a:buChar char="◦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umsplatzhalter 3"/>
          <p:cNvSpPr>
            <a:spLocks noGrp="1"/>
          </p:cNvSpPr>
          <p:nvPr>
            <p:ph type="dt" sz="quarter" idx="10"/>
          </p:nvPr>
        </p:nvSpPr>
        <p:spPr>
          <a:xfrm>
            <a:off x="457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EC3F4A6E-544E-4439-A021-AD8C4C51EC7B}" type="datetime1">
              <a:rPr lang="de-DE" altLang="de-DE" sz="1000" smtClean="0">
                <a:solidFill>
                  <a:srgbClr val="00467A"/>
                </a:solidFill>
              </a:rPr>
              <a:pPr/>
              <a:t>05.06.2023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614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E478FB82-6F3B-4F3D-91C9-9C633BBC9F1A}" type="slidenum">
              <a:rPr lang="de-DE" altLang="de-DE" sz="1000" smtClean="0">
                <a:solidFill>
                  <a:srgbClr val="00467A"/>
                </a:solidFill>
              </a:rPr>
              <a:pPr/>
              <a:t>1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55193" y="12700"/>
            <a:ext cx="8543925" cy="771525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e-DE" altLang="de-DE" sz="2700" dirty="0">
                <a:solidFill>
                  <a:srgbClr val="006B9E"/>
                </a:solidFill>
                <a:latin typeface="Calibri" panose="020F0502020204030204" pitchFamily="34" charset="0"/>
              </a:rPr>
              <a:t>Monatsbericht: Programmname </a:t>
            </a:r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165100" y="1123950"/>
            <a:ext cx="1457325" cy="280988"/>
          </a:xfrm>
          <a:prstGeom prst="rect">
            <a:avLst/>
          </a:prstGeom>
          <a:solidFill>
            <a:srgbClr val="006B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Auftraggeber:</a:t>
            </a:r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161925" y="2344738"/>
            <a:ext cx="1457325" cy="388937"/>
          </a:xfrm>
          <a:prstGeom prst="rect">
            <a:avLst/>
          </a:prstGeom>
          <a:solidFill>
            <a:srgbClr val="006B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Haupt-Programm-Zielsetzung:</a:t>
            </a:r>
          </a:p>
        </p:txBody>
      </p:sp>
      <p:sp>
        <p:nvSpPr>
          <p:cNvPr id="6151" name="Text Box 5"/>
          <p:cNvSpPr txBox="1">
            <a:spLocks noChangeArrowheads="1"/>
          </p:cNvSpPr>
          <p:nvPr/>
        </p:nvSpPr>
        <p:spPr bwMode="auto">
          <a:xfrm>
            <a:off x="155575" y="2801938"/>
            <a:ext cx="1462088" cy="1435100"/>
          </a:xfrm>
          <a:prstGeom prst="rect">
            <a:avLst/>
          </a:prstGeom>
          <a:solidFill>
            <a:srgbClr val="006B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wrap="none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Meilensteine:</a:t>
            </a:r>
          </a:p>
        </p:txBody>
      </p:sp>
      <p:sp>
        <p:nvSpPr>
          <p:cNvPr id="6152" name="Rectangle 7"/>
          <p:cNvSpPr>
            <a:spLocks noChangeArrowheads="1"/>
          </p:cNvSpPr>
          <p:nvPr/>
        </p:nvSpPr>
        <p:spPr bwMode="auto">
          <a:xfrm>
            <a:off x="1690688" y="2339975"/>
            <a:ext cx="4752975" cy="392113"/>
          </a:xfrm>
          <a:prstGeom prst="rect">
            <a:avLst/>
          </a:prstGeom>
          <a:solidFill>
            <a:schemeClr val="bg1"/>
          </a:solidFill>
          <a:ln w="317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88900" indent="-889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e-DE" altLang="de-DE" sz="1000" u="sng" dirty="0"/>
              <a:t>Hauptzielsetzung aus Programmauftrag</a:t>
            </a:r>
          </a:p>
        </p:txBody>
      </p:sp>
      <p:sp>
        <p:nvSpPr>
          <p:cNvPr id="6153" name="Rectangle 8"/>
          <p:cNvSpPr>
            <a:spLocks noChangeArrowheads="1"/>
          </p:cNvSpPr>
          <p:nvPr/>
        </p:nvSpPr>
        <p:spPr bwMode="auto">
          <a:xfrm>
            <a:off x="1690689" y="2820988"/>
            <a:ext cx="2701383" cy="141605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90488" indent="-90488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e-DE" altLang="de-DE" sz="1000" dirty="0"/>
              <a:t>Plangesamtkosten: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e-DE" altLang="de-DE" sz="1000" dirty="0"/>
              <a:t>Plankosten zum Stichtag: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e-DE" altLang="de-DE" sz="1000" dirty="0"/>
              <a:t>Aktuelle </a:t>
            </a:r>
            <a:r>
              <a:rPr lang="de-DE" altLang="de-DE" sz="1000" dirty="0" err="1"/>
              <a:t>Istkosten</a:t>
            </a:r>
            <a:r>
              <a:rPr lang="de-DE" altLang="de-DE" sz="1000" dirty="0"/>
              <a:t>: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de-DE" altLang="de-DE" sz="1000" dirty="0"/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e-DE" altLang="de-DE" sz="1000" dirty="0"/>
              <a:t>Schätzwert der Gesamtkosten linear: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e-DE" altLang="de-DE" sz="1000" dirty="0"/>
              <a:t>Schätzwert der Gesamtkosten additiv: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e-DE" altLang="de-DE" sz="1000" dirty="0"/>
              <a:t>Erwartete Gesamtkostenabweichung:</a:t>
            </a:r>
          </a:p>
        </p:txBody>
      </p:sp>
      <p:sp>
        <p:nvSpPr>
          <p:cNvPr id="6154" name="Rectangle 9"/>
          <p:cNvSpPr>
            <a:spLocks noChangeArrowheads="1"/>
          </p:cNvSpPr>
          <p:nvPr/>
        </p:nvSpPr>
        <p:spPr bwMode="auto">
          <a:xfrm>
            <a:off x="1693863" y="1125538"/>
            <a:ext cx="1873250" cy="27940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/>
              <a:t>Xxxxx</a:t>
            </a:r>
          </a:p>
        </p:txBody>
      </p:sp>
      <p:sp>
        <p:nvSpPr>
          <p:cNvPr id="6155" name="Text Box 10"/>
          <p:cNvSpPr txBox="1">
            <a:spLocks noChangeArrowheads="1"/>
          </p:cNvSpPr>
          <p:nvPr/>
        </p:nvSpPr>
        <p:spPr bwMode="auto">
          <a:xfrm>
            <a:off x="160338" y="1827213"/>
            <a:ext cx="1457325" cy="450850"/>
          </a:xfrm>
          <a:prstGeom prst="rect">
            <a:avLst/>
          </a:prstGeom>
          <a:solidFill>
            <a:srgbClr val="006B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Beteiligte Organisationen /Bereiche.</a:t>
            </a:r>
          </a:p>
        </p:txBody>
      </p:sp>
      <p:sp>
        <p:nvSpPr>
          <p:cNvPr id="6156" name="Rectangle 11"/>
          <p:cNvSpPr>
            <a:spLocks noChangeArrowheads="1"/>
          </p:cNvSpPr>
          <p:nvPr/>
        </p:nvSpPr>
        <p:spPr bwMode="auto">
          <a:xfrm>
            <a:off x="1690688" y="1827213"/>
            <a:ext cx="7345362" cy="452437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/>
              <a:t>X, Y, Z    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163513" y="1466850"/>
            <a:ext cx="1457325" cy="301625"/>
          </a:xfrm>
          <a:prstGeom prst="rect">
            <a:avLst/>
          </a:prstGeom>
          <a:solidFill>
            <a:srgbClr val="006B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Programmleiter:</a:t>
            </a: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1692275" y="1468438"/>
            <a:ext cx="1873250" cy="300037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/>
              <a:t>Xxxxx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3659188" y="804863"/>
            <a:ext cx="1058862" cy="280987"/>
          </a:xfrm>
          <a:prstGeom prst="rect">
            <a:avLst/>
          </a:prstGeom>
          <a:solidFill>
            <a:srgbClr val="006B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Starttermin:</a:t>
            </a:r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4776788" y="806450"/>
            <a:ext cx="928687" cy="27940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/>
              <a:t>xx.yy.zz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3670300" y="1128713"/>
            <a:ext cx="1047750" cy="2889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Umsetzung bis:</a:t>
            </a:r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4775200" y="1130300"/>
            <a:ext cx="935038" cy="280988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/>
              <a:t>xx.yy.zz</a:t>
            </a:r>
          </a:p>
        </p:txBody>
      </p:sp>
      <p:grpSp>
        <p:nvGrpSpPr>
          <p:cNvPr id="6163" name="Group 32"/>
          <p:cNvGrpSpPr>
            <a:grpSpLocks/>
          </p:cNvGrpSpPr>
          <p:nvPr/>
        </p:nvGrpSpPr>
        <p:grpSpPr bwMode="auto">
          <a:xfrm>
            <a:off x="8694738" y="1131888"/>
            <a:ext cx="215900" cy="666750"/>
            <a:chOff x="5441" y="697"/>
            <a:chExt cx="136" cy="420"/>
          </a:xfrm>
        </p:grpSpPr>
        <p:sp>
          <p:nvSpPr>
            <p:cNvPr id="6181" name="AutoShape 23"/>
            <p:cNvSpPr>
              <a:spLocks noChangeArrowheads="1"/>
            </p:cNvSpPr>
            <p:nvPr/>
          </p:nvSpPr>
          <p:spPr bwMode="gray">
            <a:xfrm rot="10800000">
              <a:off x="5441" y="697"/>
              <a:ext cx="136" cy="420"/>
            </a:xfrm>
            <a:prstGeom prst="roundRect">
              <a:avLst>
                <a:gd name="adj" fmla="val 7551"/>
              </a:avLst>
            </a:prstGeom>
            <a:solidFill>
              <a:schemeClr val="bg2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rot="10800000" wrap="none" lIns="0" tIns="0" rIns="0" bIns="0" anchor="ctr"/>
            <a:lstStyle>
              <a:lvl1pPr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 Narrow" panose="020B0606020202030204" pitchFamily="34" charset="0"/>
                </a:defRPr>
              </a:lvl9pPr>
            </a:lstStyle>
            <a:p>
              <a:pPr eaLnBrk="1" hangingPunct="1">
                <a:buFont typeface="Wingdings" panose="05000000000000000000" pitchFamily="2" charset="2"/>
                <a:buNone/>
              </a:pPr>
              <a:endParaRPr lang="de-DE" altLang="de-DE" sz="1000" b="1">
                <a:solidFill>
                  <a:schemeClr val="hlink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grpSp>
          <p:nvGrpSpPr>
            <p:cNvPr id="6182" name="Group 31"/>
            <p:cNvGrpSpPr>
              <a:grpSpLocks/>
            </p:cNvGrpSpPr>
            <p:nvPr/>
          </p:nvGrpSpPr>
          <p:grpSpPr bwMode="auto">
            <a:xfrm>
              <a:off x="5460" y="716"/>
              <a:ext cx="98" cy="371"/>
              <a:chOff x="5460" y="716"/>
              <a:chExt cx="98" cy="371"/>
            </a:xfrm>
          </p:grpSpPr>
          <p:sp>
            <p:nvSpPr>
              <p:cNvPr id="6183" name="Oval 24"/>
              <p:cNvSpPr>
                <a:spLocks noChangeArrowheads="1"/>
              </p:cNvSpPr>
              <p:nvPr/>
            </p:nvSpPr>
            <p:spPr bwMode="gray">
              <a:xfrm rot="10800000">
                <a:off x="5461" y="716"/>
                <a:ext cx="95" cy="104"/>
              </a:xfrm>
              <a:prstGeom prst="ellipse">
                <a:avLst/>
              </a:prstGeom>
              <a:solidFill>
                <a:schemeClr val="bg2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wrap="none" lIns="0" tIns="0" rIns="0" bIns="0" anchor="ctr"/>
              <a:lstStyle>
                <a:lvl1pPr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endParaRPr lang="de-DE" altLang="de-DE" sz="1000" b="1">
                  <a:solidFill>
                    <a:schemeClr val="hlink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6184" name="Oval 56"/>
              <p:cNvSpPr>
                <a:spLocks noChangeArrowheads="1"/>
              </p:cNvSpPr>
              <p:nvPr/>
            </p:nvSpPr>
            <p:spPr bwMode="gray">
              <a:xfrm rot="10800000">
                <a:off x="5463" y="984"/>
                <a:ext cx="95" cy="103"/>
              </a:xfrm>
              <a:prstGeom prst="ellipse">
                <a:avLst/>
              </a:prstGeom>
              <a:solidFill>
                <a:schemeClr val="bg2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wrap="none" lIns="0" tIns="0" rIns="0" bIns="0" anchor="ctr"/>
              <a:lstStyle>
                <a:lvl1pPr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endParaRPr lang="de-DE" altLang="de-DE" sz="1000" b="1">
                  <a:solidFill>
                    <a:schemeClr val="hlink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6185" name="Oval 57"/>
              <p:cNvSpPr>
                <a:spLocks noChangeArrowheads="1"/>
              </p:cNvSpPr>
              <p:nvPr/>
            </p:nvSpPr>
            <p:spPr bwMode="gray">
              <a:xfrm rot="10800000">
                <a:off x="5463" y="847"/>
                <a:ext cx="95" cy="103"/>
              </a:xfrm>
              <a:prstGeom prst="ellipse">
                <a:avLst/>
              </a:prstGeom>
              <a:solidFill>
                <a:schemeClr val="bg2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wrap="none" lIns="0" tIns="0" rIns="0" bIns="0" anchor="ctr"/>
              <a:lstStyle>
                <a:lvl1pPr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endParaRPr lang="de-DE" altLang="de-DE" sz="1000" b="1">
                  <a:solidFill>
                    <a:schemeClr val="hlink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6186" name="Oval 24"/>
              <p:cNvSpPr>
                <a:spLocks noChangeArrowheads="1"/>
              </p:cNvSpPr>
              <p:nvPr/>
            </p:nvSpPr>
            <p:spPr bwMode="gray">
              <a:xfrm rot="10800000">
                <a:off x="5460" y="716"/>
                <a:ext cx="95" cy="104"/>
              </a:xfrm>
              <a:prstGeom prst="ellipse">
                <a:avLst/>
              </a:prstGeom>
              <a:solidFill>
                <a:schemeClr val="bg2"/>
              </a:solidFill>
              <a:ln w="127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rot="10800000" wrap="none" lIns="0" tIns="0" rIns="0" bIns="0" anchor="ctr"/>
              <a:lstStyle>
                <a:lvl1pPr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lvl9pPr>
              </a:lstStyle>
              <a:p>
                <a:pPr eaLnBrk="1" hangingPunct="1">
                  <a:buFont typeface="Wingdings" panose="05000000000000000000" pitchFamily="2" charset="2"/>
                  <a:buNone/>
                </a:pPr>
                <a:endParaRPr lang="de-DE" altLang="de-DE" sz="1000" b="1">
                  <a:solidFill>
                    <a:schemeClr val="hlink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</p:grpSp>
      <p:sp>
        <p:nvSpPr>
          <p:cNvPr id="6164" name="Text Box 25"/>
          <p:cNvSpPr txBox="1">
            <a:spLocks noChangeArrowheads="1"/>
          </p:cNvSpPr>
          <p:nvPr/>
        </p:nvSpPr>
        <p:spPr bwMode="auto">
          <a:xfrm>
            <a:off x="5797550" y="811213"/>
            <a:ext cx="1438275" cy="280987"/>
          </a:xfrm>
          <a:prstGeom prst="rect">
            <a:avLst/>
          </a:prstGeom>
          <a:solidFill>
            <a:srgbClr val="006B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Bearbeitungsstatus:</a:t>
            </a:r>
          </a:p>
        </p:txBody>
      </p:sp>
      <p:sp>
        <p:nvSpPr>
          <p:cNvPr id="6165" name="Rectangle 26"/>
          <p:cNvSpPr>
            <a:spLocks noChangeArrowheads="1"/>
          </p:cNvSpPr>
          <p:nvPr/>
        </p:nvSpPr>
        <p:spPr bwMode="auto">
          <a:xfrm>
            <a:off x="7297738" y="811213"/>
            <a:ext cx="1008062" cy="27940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 i="1"/>
              <a:t>In Arbeit</a:t>
            </a:r>
          </a:p>
        </p:txBody>
      </p:sp>
      <p:sp>
        <p:nvSpPr>
          <p:cNvPr id="6166" name="Text Box 27"/>
          <p:cNvSpPr txBox="1">
            <a:spLocks noChangeArrowheads="1"/>
          </p:cNvSpPr>
          <p:nvPr/>
        </p:nvSpPr>
        <p:spPr bwMode="auto">
          <a:xfrm>
            <a:off x="8332788" y="828675"/>
            <a:ext cx="8112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0731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10731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10731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10731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10731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107315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107315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107315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107315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500" i="1" dirty="0">
                <a:latin typeface="Arial" panose="020B0604020202020204" pitchFamily="34" charset="0"/>
              </a:rPr>
              <a:t>offen, in Arbeit, </a:t>
            </a:r>
          </a:p>
          <a:p>
            <a:pPr eaLnBrk="1" hangingPunct="1"/>
            <a:r>
              <a:rPr lang="de-DE" altLang="de-DE" sz="500" i="1" dirty="0">
                <a:latin typeface="Arial" panose="020B0604020202020204" pitchFamily="34" charset="0"/>
              </a:rPr>
              <a:t>zurückgestellt, erledigt</a:t>
            </a:r>
          </a:p>
        </p:txBody>
      </p:sp>
      <p:sp>
        <p:nvSpPr>
          <p:cNvPr id="6167" name="Rectangle 29"/>
          <p:cNvSpPr>
            <a:spLocks noChangeArrowheads="1"/>
          </p:cNvSpPr>
          <p:nvPr/>
        </p:nvSpPr>
        <p:spPr bwMode="auto">
          <a:xfrm>
            <a:off x="1693863" y="808038"/>
            <a:ext cx="1873250" cy="27940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 dirty="0" err="1"/>
              <a:t>Xxxxx</a:t>
            </a:r>
            <a:r>
              <a:rPr lang="de-DE" altLang="de-DE" sz="1000"/>
              <a:t> </a:t>
            </a:r>
          </a:p>
        </p:txBody>
      </p:sp>
      <p:sp>
        <p:nvSpPr>
          <p:cNvPr id="6168" name="Text Box 30"/>
          <p:cNvSpPr txBox="1">
            <a:spLocks noChangeArrowheads="1"/>
          </p:cNvSpPr>
          <p:nvPr/>
        </p:nvSpPr>
        <p:spPr bwMode="auto">
          <a:xfrm>
            <a:off x="5803900" y="1133475"/>
            <a:ext cx="1438275" cy="280988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Programmstatus gesamt:</a:t>
            </a:r>
          </a:p>
        </p:txBody>
      </p:sp>
      <p:sp>
        <p:nvSpPr>
          <p:cNvPr id="6169" name="Rectangle 33"/>
          <p:cNvSpPr>
            <a:spLocks noChangeArrowheads="1"/>
          </p:cNvSpPr>
          <p:nvPr/>
        </p:nvSpPr>
        <p:spPr bwMode="auto">
          <a:xfrm>
            <a:off x="7299325" y="1144588"/>
            <a:ext cx="1179513" cy="604837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/>
              <a:t>Im Plan, bis heute keine größeren Schwierigkeiten</a:t>
            </a:r>
          </a:p>
        </p:txBody>
      </p:sp>
      <p:sp>
        <p:nvSpPr>
          <p:cNvPr id="6170" name="Text Box 35"/>
          <p:cNvSpPr txBox="1">
            <a:spLocks noChangeArrowheads="1"/>
          </p:cNvSpPr>
          <p:nvPr/>
        </p:nvSpPr>
        <p:spPr bwMode="auto">
          <a:xfrm>
            <a:off x="165100" y="806450"/>
            <a:ext cx="1457325" cy="280988"/>
          </a:xfrm>
          <a:prstGeom prst="rect">
            <a:avLst/>
          </a:prstGeom>
          <a:solidFill>
            <a:srgbClr val="006B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tIns="1080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Programmnummer:</a:t>
            </a:r>
          </a:p>
        </p:txBody>
      </p:sp>
      <p:sp>
        <p:nvSpPr>
          <p:cNvPr id="6171" name="Oval 56"/>
          <p:cNvSpPr>
            <a:spLocks noChangeArrowheads="1"/>
          </p:cNvSpPr>
          <p:nvPr/>
        </p:nvSpPr>
        <p:spPr bwMode="gray">
          <a:xfrm rot="10800000">
            <a:off x="8729663" y="1587500"/>
            <a:ext cx="150812" cy="163513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endParaRPr lang="de-DE" altLang="de-DE" sz="10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172" name="Text Box 63"/>
          <p:cNvSpPr txBox="1">
            <a:spLocks noChangeArrowheads="1"/>
          </p:cNvSpPr>
          <p:nvPr/>
        </p:nvSpPr>
        <p:spPr bwMode="auto">
          <a:xfrm>
            <a:off x="155575" y="4286250"/>
            <a:ext cx="1462088" cy="687388"/>
          </a:xfrm>
          <a:prstGeom prst="rect">
            <a:avLst/>
          </a:prstGeom>
          <a:solidFill>
            <a:srgbClr val="006B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wrap="none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Abhängigkeit zu anderen</a:t>
            </a:r>
          </a:p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Programmen und </a:t>
            </a:r>
            <a:br>
              <a:rPr lang="de-DE" altLang="de-DE" sz="1000" b="1">
                <a:solidFill>
                  <a:schemeClr val="bg1"/>
                </a:solidFill>
              </a:rPr>
            </a:br>
            <a:r>
              <a:rPr lang="de-DE" altLang="de-DE" sz="1000" b="1">
                <a:solidFill>
                  <a:schemeClr val="bg1"/>
                </a:solidFill>
              </a:rPr>
              <a:t>Projekten:</a:t>
            </a:r>
          </a:p>
        </p:txBody>
      </p:sp>
      <p:sp>
        <p:nvSpPr>
          <p:cNvPr id="6173" name="Rectangle 64"/>
          <p:cNvSpPr>
            <a:spLocks noChangeArrowheads="1"/>
          </p:cNvSpPr>
          <p:nvPr/>
        </p:nvSpPr>
        <p:spPr bwMode="auto">
          <a:xfrm>
            <a:off x="1690688" y="4281488"/>
            <a:ext cx="7342187" cy="687387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90488" indent="-90488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e-DE" altLang="de-DE" sz="1000"/>
              <a:t>XX</a:t>
            </a:r>
          </a:p>
        </p:txBody>
      </p:sp>
      <p:sp>
        <p:nvSpPr>
          <p:cNvPr id="6174" name="Text Box 65"/>
          <p:cNvSpPr txBox="1">
            <a:spLocks noChangeArrowheads="1"/>
          </p:cNvSpPr>
          <p:nvPr/>
        </p:nvSpPr>
        <p:spPr bwMode="auto">
          <a:xfrm>
            <a:off x="3670300" y="1473200"/>
            <a:ext cx="1047750" cy="2889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rIns="18000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Berichtszeitraum:</a:t>
            </a:r>
          </a:p>
        </p:txBody>
      </p:sp>
      <p:sp>
        <p:nvSpPr>
          <p:cNvPr id="6175" name="Rectangle 66"/>
          <p:cNvSpPr>
            <a:spLocks noChangeArrowheads="1"/>
          </p:cNvSpPr>
          <p:nvPr/>
        </p:nvSpPr>
        <p:spPr bwMode="auto">
          <a:xfrm>
            <a:off x="4773613" y="1473200"/>
            <a:ext cx="2463800" cy="280988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200" b="1"/>
              <a:t>Januar 20xx</a:t>
            </a:r>
          </a:p>
        </p:txBody>
      </p:sp>
      <p:sp>
        <p:nvSpPr>
          <p:cNvPr id="6176" name="Oval 24"/>
          <p:cNvSpPr>
            <a:spLocks noChangeArrowheads="1"/>
          </p:cNvSpPr>
          <p:nvPr/>
        </p:nvSpPr>
        <p:spPr bwMode="gray">
          <a:xfrm rot="10800000">
            <a:off x="8729038" y="1590438"/>
            <a:ext cx="150813" cy="157163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177" name="Text Box 5"/>
          <p:cNvSpPr txBox="1">
            <a:spLocks noChangeArrowheads="1"/>
          </p:cNvSpPr>
          <p:nvPr/>
        </p:nvSpPr>
        <p:spPr bwMode="auto">
          <a:xfrm>
            <a:off x="6507163" y="2654300"/>
            <a:ext cx="1233487" cy="1582738"/>
          </a:xfrm>
          <a:prstGeom prst="rect">
            <a:avLst/>
          </a:prstGeom>
          <a:solidFill>
            <a:srgbClr val="006B9E"/>
          </a:solidFill>
          <a:ln w="9525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 wrap="none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Intern:</a:t>
            </a:r>
            <a:br>
              <a:rPr lang="de-DE" altLang="de-DE" sz="1000" b="1">
                <a:solidFill>
                  <a:schemeClr val="bg1"/>
                </a:solidFill>
              </a:rPr>
            </a:br>
            <a:r>
              <a:rPr lang="de-DE" altLang="de-DE" sz="1000" b="1">
                <a:solidFill>
                  <a:schemeClr val="bg1"/>
                </a:solidFill>
              </a:rPr>
              <a:t>- Berichtszeitraum:</a:t>
            </a:r>
            <a:br>
              <a:rPr lang="de-DE" altLang="de-DE" sz="1000" b="1">
                <a:solidFill>
                  <a:schemeClr val="bg1"/>
                </a:solidFill>
              </a:rPr>
            </a:br>
            <a:r>
              <a:rPr lang="de-DE" altLang="de-DE" sz="1000" b="1">
                <a:solidFill>
                  <a:schemeClr val="bg1"/>
                </a:solidFill>
              </a:rPr>
              <a:t>- Gesamt:</a:t>
            </a:r>
          </a:p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Extern:</a:t>
            </a:r>
            <a:br>
              <a:rPr lang="de-DE" altLang="de-DE" sz="1000" b="1">
                <a:solidFill>
                  <a:schemeClr val="bg1"/>
                </a:solidFill>
              </a:rPr>
            </a:br>
            <a:r>
              <a:rPr lang="de-DE" altLang="de-DE" sz="1000" b="1">
                <a:solidFill>
                  <a:schemeClr val="bg1"/>
                </a:solidFill>
              </a:rPr>
              <a:t>- Berichtszeitraum:</a:t>
            </a:r>
          </a:p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- Gesamt:</a:t>
            </a:r>
          </a:p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Sachkosten:</a:t>
            </a:r>
            <a:br>
              <a:rPr lang="de-DE" altLang="de-DE" sz="1000" b="1">
                <a:solidFill>
                  <a:schemeClr val="bg1"/>
                </a:solidFill>
              </a:rPr>
            </a:br>
            <a:r>
              <a:rPr lang="de-DE" altLang="de-DE" sz="1000" b="1">
                <a:solidFill>
                  <a:schemeClr val="bg1"/>
                </a:solidFill>
              </a:rPr>
              <a:t>- Berichtszeitraum:</a:t>
            </a:r>
          </a:p>
          <a:p>
            <a:pPr eaLnBrk="1" hangingPunct="1"/>
            <a:r>
              <a:rPr lang="de-DE" altLang="de-DE" sz="1000" b="1">
                <a:solidFill>
                  <a:schemeClr val="bg1"/>
                </a:solidFill>
              </a:rPr>
              <a:t>- Gesamt:</a:t>
            </a:r>
          </a:p>
          <a:p>
            <a:pPr eaLnBrk="1" hangingPunct="1"/>
            <a:endParaRPr lang="de-DE" altLang="de-DE" sz="1000" b="1">
              <a:solidFill>
                <a:schemeClr val="bg1"/>
              </a:solidFill>
            </a:endParaRPr>
          </a:p>
        </p:txBody>
      </p:sp>
      <p:sp>
        <p:nvSpPr>
          <p:cNvPr id="6178" name="Text Box 5"/>
          <p:cNvSpPr txBox="1">
            <a:spLocks noChangeArrowheads="1"/>
          </p:cNvSpPr>
          <p:nvPr/>
        </p:nvSpPr>
        <p:spPr bwMode="auto">
          <a:xfrm>
            <a:off x="7791450" y="2654300"/>
            <a:ext cx="612775" cy="1582738"/>
          </a:xfrm>
          <a:prstGeom prst="rect">
            <a:avLst/>
          </a:prstGeom>
          <a:solidFill>
            <a:schemeClr val="bg1"/>
          </a:solidFill>
          <a:ln w="9525">
            <a:solidFill>
              <a:srgbClr val="DDDDDD"/>
            </a:solidFill>
            <a:miter lim="800000"/>
            <a:headEnd/>
            <a:tailEnd/>
          </a:ln>
        </p:spPr>
        <p:txBody>
          <a:bodyPr wrap="none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/>
              <a:t> </a:t>
            </a:r>
            <a:br>
              <a:rPr lang="de-DE" altLang="de-DE" sz="1000"/>
            </a:br>
            <a:r>
              <a:rPr lang="de-DE" altLang="de-DE" sz="1000"/>
              <a:t>- 180 PT</a:t>
            </a:r>
            <a:br>
              <a:rPr lang="de-DE" altLang="de-DE" sz="1000"/>
            </a:br>
            <a:r>
              <a:rPr lang="de-DE" altLang="de-DE" sz="1000"/>
              <a:t>- 870 PT</a:t>
            </a:r>
          </a:p>
          <a:p>
            <a:pPr eaLnBrk="1" hangingPunct="1"/>
            <a:r>
              <a:rPr lang="de-DE" altLang="de-DE" sz="1000"/>
              <a:t> </a:t>
            </a:r>
            <a:br>
              <a:rPr lang="de-DE" altLang="de-DE" sz="1000"/>
            </a:br>
            <a:r>
              <a:rPr lang="de-DE" altLang="de-DE" sz="1000"/>
              <a:t>-   60 PT</a:t>
            </a:r>
          </a:p>
          <a:p>
            <a:pPr eaLnBrk="1" hangingPunct="1"/>
            <a:r>
              <a:rPr lang="de-DE" altLang="de-DE" sz="1000"/>
              <a:t>- 300 PT</a:t>
            </a:r>
          </a:p>
          <a:p>
            <a:pPr eaLnBrk="1" hangingPunct="1"/>
            <a:endParaRPr lang="de-DE" altLang="de-DE" sz="1000"/>
          </a:p>
          <a:p>
            <a:pPr eaLnBrk="1" hangingPunct="1"/>
            <a:r>
              <a:rPr lang="de-DE" altLang="de-DE" sz="1000"/>
              <a:t>  60 T €</a:t>
            </a:r>
          </a:p>
          <a:p>
            <a:pPr eaLnBrk="1" hangingPunct="1"/>
            <a:r>
              <a:rPr lang="de-DE" altLang="de-DE" sz="1000"/>
              <a:t>400 T €</a:t>
            </a:r>
          </a:p>
        </p:txBody>
      </p:sp>
      <p:sp>
        <p:nvSpPr>
          <p:cNvPr id="6179" name="Text Box 30"/>
          <p:cNvSpPr txBox="1">
            <a:spLocks noChangeArrowheads="1"/>
          </p:cNvSpPr>
          <p:nvPr/>
        </p:nvSpPr>
        <p:spPr bwMode="auto">
          <a:xfrm>
            <a:off x="6507163" y="2344738"/>
            <a:ext cx="2525712" cy="280987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DDDDDD"/>
            </a:solidFill>
            <a:miter lim="800000"/>
            <a:headEnd/>
            <a:tailEnd/>
          </a:ln>
          <a:effectLst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 b="1" dirty="0">
                <a:solidFill>
                  <a:schemeClr val="bg1"/>
                </a:solidFill>
              </a:rPr>
              <a:t>Arbeitsaufwände PMO:         IST             PLAN</a:t>
            </a:r>
          </a:p>
        </p:txBody>
      </p:sp>
      <p:sp>
        <p:nvSpPr>
          <p:cNvPr id="6180" name="Text Box 5"/>
          <p:cNvSpPr txBox="1">
            <a:spLocks noChangeArrowheads="1"/>
          </p:cNvSpPr>
          <p:nvPr/>
        </p:nvSpPr>
        <p:spPr bwMode="auto">
          <a:xfrm>
            <a:off x="8423275" y="2654300"/>
            <a:ext cx="612775" cy="1582738"/>
          </a:xfrm>
          <a:prstGeom prst="rect">
            <a:avLst/>
          </a:prstGeom>
          <a:solidFill>
            <a:schemeClr val="bg1"/>
          </a:solidFill>
          <a:ln w="9525">
            <a:solidFill>
              <a:srgbClr val="DDDDDD"/>
            </a:solidFill>
            <a:miter lim="800000"/>
            <a:headEnd/>
            <a:tailEnd/>
          </a:ln>
        </p:spPr>
        <p:txBody>
          <a:bodyPr wrap="none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/>
            <a:r>
              <a:rPr lang="de-DE" altLang="de-DE" sz="1000"/>
              <a:t> </a:t>
            </a:r>
            <a:br>
              <a:rPr lang="de-DE" altLang="de-DE" sz="1000"/>
            </a:br>
            <a:endParaRPr lang="de-DE" altLang="de-DE" sz="1000"/>
          </a:p>
          <a:p>
            <a:pPr eaLnBrk="1" hangingPunct="1"/>
            <a:r>
              <a:rPr lang="de-DE" altLang="de-DE" sz="1000"/>
              <a:t>- 2.200 PT</a:t>
            </a:r>
            <a:br>
              <a:rPr lang="de-DE" altLang="de-DE" sz="1000"/>
            </a:br>
            <a:r>
              <a:rPr lang="de-DE" altLang="de-DE" sz="1000"/>
              <a:t> </a:t>
            </a:r>
            <a:br>
              <a:rPr lang="de-DE" altLang="de-DE" sz="1000"/>
            </a:br>
            <a:endParaRPr lang="de-DE" altLang="de-DE" sz="1000"/>
          </a:p>
          <a:p>
            <a:pPr eaLnBrk="1" hangingPunct="1"/>
            <a:r>
              <a:rPr lang="de-DE" altLang="de-DE" sz="1000"/>
              <a:t>- 2.500 PT</a:t>
            </a:r>
          </a:p>
          <a:p>
            <a:pPr eaLnBrk="1" hangingPunct="1"/>
            <a:endParaRPr lang="de-DE" altLang="de-DE" sz="1000"/>
          </a:p>
          <a:p>
            <a:pPr eaLnBrk="1" hangingPunct="1"/>
            <a:endParaRPr lang="de-DE" altLang="de-DE" sz="1000"/>
          </a:p>
          <a:p>
            <a:pPr eaLnBrk="1" hangingPunct="1"/>
            <a:r>
              <a:rPr lang="de-DE" altLang="de-DE" sz="1000"/>
              <a:t>8.000 T€</a:t>
            </a:r>
          </a:p>
        </p:txBody>
      </p:sp>
      <p:sp>
        <p:nvSpPr>
          <p:cNvPr id="44" name="Rectangle 8"/>
          <p:cNvSpPr>
            <a:spLocks noChangeArrowheads="1"/>
          </p:cNvSpPr>
          <p:nvPr/>
        </p:nvSpPr>
        <p:spPr bwMode="auto">
          <a:xfrm>
            <a:off x="4465368" y="2820988"/>
            <a:ext cx="1968499" cy="141605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90488" indent="-90488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e-DE" altLang="de-DE" sz="1000" dirty="0"/>
              <a:t>28.600.000 €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e-DE" altLang="de-DE" sz="1000" dirty="0"/>
              <a:t>10.790.000 €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e-DE" altLang="de-DE" sz="1000" dirty="0"/>
              <a:t>12.290.000 €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de-DE" altLang="de-DE" sz="1000" dirty="0"/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e-DE" altLang="de-DE" sz="1000" dirty="0"/>
              <a:t>30.438.969 €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e-DE" altLang="de-DE" sz="1000" dirty="0"/>
              <a:t>29.342.500 €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e-DE" altLang="de-DE" sz="1000" dirty="0"/>
              <a:t>- 2.272.386 €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de-DE" altLang="de-DE" sz="10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umsplatzhalter 3"/>
          <p:cNvSpPr>
            <a:spLocks noGrp="1"/>
          </p:cNvSpPr>
          <p:nvPr>
            <p:ph type="dt" sz="quarter" idx="10"/>
          </p:nvPr>
        </p:nvSpPr>
        <p:spPr>
          <a:xfrm>
            <a:off x="457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95AC6E34-718F-43CB-BBD6-8F9E9231A25B}" type="datetime1">
              <a:rPr lang="de-DE" altLang="de-DE" sz="1000" smtClean="0">
                <a:solidFill>
                  <a:srgbClr val="00467A"/>
                </a:solidFill>
              </a:rPr>
              <a:pPr/>
              <a:t>05.06.2023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717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12B35DF1-2C2F-4C0A-8D3C-35DC91FFCE8C}" type="slidenum">
              <a:rPr lang="de-DE" altLang="de-DE" sz="1000" smtClean="0">
                <a:solidFill>
                  <a:srgbClr val="00467A"/>
                </a:solidFill>
              </a:rPr>
              <a:pPr/>
              <a:t>2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7172" name="Rectangle 13"/>
          <p:cNvSpPr>
            <a:spLocks noChangeArrowheads="1"/>
          </p:cNvSpPr>
          <p:nvPr/>
        </p:nvSpPr>
        <p:spPr bwMode="gray">
          <a:xfrm>
            <a:off x="146050" y="930275"/>
            <a:ext cx="8858250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altLang="de-DE" sz="1000" b="1" dirty="0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Wesentliche erreichte Ergebnisse</a:t>
            </a:r>
          </a:p>
        </p:txBody>
      </p:sp>
      <p:sp>
        <p:nvSpPr>
          <p:cNvPr id="7173" name="Rectangle 19"/>
          <p:cNvSpPr>
            <a:spLocks noChangeArrowheads="1"/>
          </p:cNvSpPr>
          <p:nvPr/>
        </p:nvSpPr>
        <p:spPr bwMode="gray">
          <a:xfrm>
            <a:off x="146050" y="3459163"/>
            <a:ext cx="8858250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Wesentliche erwartete Ergebnisse bis zum nächsten Berichtszeitpunkt</a:t>
            </a:r>
          </a:p>
        </p:txBody>
      </p:sp>
      <p:sp>
        <p:nvSpPr>
          <p:cNvPr id="7174" name="Rectangle 9"/>
          <p:cNvSpPr>
            <a:spLocks noChangeArrowheads="1"/>
          </p:cNvSpPr>
          <p:nvPr/>
        </p:nvSpPr>
        <p:spPr bwMode="gray">
          <a:xfrm>
            <a:off x="146050" y="1146175"/>
            <a:ext cx="8863013" cy="2263775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777777"/>
            </a:solidFill>
            <a:miter lim="800000"/>
            <a:headEnd/>
            <a:tailEnd/>
          </a:ln>
        </p:spPr>
        <p:txBody>
          <a:bodyPr lIns="72000" tIns="72000" rIns="0" bIns="0"/>
          <a:lstStyle>
            <a:lvl1pPr marL="177800" indent="-1651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85000"/>
              </a:lnSpc>
              <a:buClr>
                <a:srgbClr val="00467A"/>
              </a:buClr>
              <a:buSzPct val="50000"/>
              <a:buFont typeface="Wingdings" panose="05000000000000000000" pitchFamily="2" charset="2"/>
              <a:buChar char="n"/>
            </a:pPr>
            <a:r>
              <a:rPr lang="de-DE" altLang="de-DE" sz="90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Xxxx</a:t>
            </a:r>
          </a:p>
        </p:txBody>
      </p:sp>
      <p:sp>
        <p:nvSpPr>
          <p:cNvPr id="7175" name="Rectangle 9"/>
          <p:cNvSpPr>
            <a:spLocks noChangeArrowheads="1"/>
          </p:cNvSpPr>
          <p:nvPr/>
        </p:nvSpPr>
        <p:spPr bwMode="gray">
          <a:xfrm>
            <a:off x="146050" y="3695700"/>
            <a:ext cx="8859838" cy="1295400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777777"/>
            </a:solidFill>
            <a:miter lim="800000"/>
            <a:headEnd/>
            <a:tailEnd/>
          </a:ln>
        </p:spPr>
        <p:txBody>
          <a:bodyPr lIns="72000" tIns="72000" rIns="0" bIns="0"/>
          <a:lstStyle>
            <a:lvl1pPr marL="177800" indent="-1651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85000"/>
              </a:lnSpc>
              <a:buClr>
                <a:srgbClr val="00467A"/>
              </a:buClr>
              <a:buSzPct val="50000"/>
              <a:buFont typeface="Wingdings" panose="05000000000000000000" pitchFamily="2" charset="2"/>
              <a:buChar char="n"/>
            </a:pPr>
            <a:r>
              <a:rPr lang="de-DE" altLang="de-DE" sz="900">
                <a:solidFill>
                  <a:srgbClr val="000000"/>
                </a:solidFill>
              </a:rPr>
              <a:t>Xxxx</a:t>
            </a:r>
          </a:p>
        </p:txBody>
      </p:sp>
      <p:sp>
        <p:nvSpPr>
          <p:cNvPr id="7176" name="Rectangle 133"/>
          <p:cNvSpPr>
            <a:spLocks noGrp="1" noChangeArrowheads="1"/>
          </p:cNvSpPr>
          <p:nvPr>
            <p:ph type="title"/>
          </p:nvPr>
        </p:nvSpPr>
        <p:spPr>
          <a:xfrm>
            <a:off x="35735" y="6350"/>
            <a:ext cx="8545513" cy="768350"/>
          </a:xfrm>
          <a:noFill/>
        </p:spPr>
        <p:txBody>
          <a:bodyPr/>
          <a:lstStyle/>
          <a:p>
            <a:r>
              <a:rPr lang="de-DE" altLang="de-DE" sz="2700" dirty="0">
                <a:solidFill>
                  <a:srgbClr val="006B9E"/>
                </a:solidFill>
                <a:latin typeface="Calibri" panose="020F0502020204030204" pitchFamily="34" charset="0"/>
              </a:rPr>
              <a:t>Monatsbericht: Programmname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umsplatzhalter 3"/>
          <p:cNvSpPr>
            <a:spLocks noGrp="1"/>
          </p:cNvSpPr>
          <p:nvPr>
            <p:ph type="dt" sz="quarter" idx="10"/>
          </p:nvPr>
        </p:nvSpPr>
        <p:spPr>
          <a:xfrm>
            <a:off x="457200" y="5132388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7069C942-160B-4ADD-B6A0-4E77D4E1BD6D}" type="datetime1">
              <a:rPr lang="de-DE" altLang="de-DE" sz="1000" smtClean="0">
                <a:solidFill>
                  <a:srgbClr val="00467A"/>
                </a:solidFill>
              </a:rPr>
              <a:pPr/>
              <a:t>05.06.2023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819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5132388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ADB28D26-A18C-43CC-AAD6-243B0224355D}" type="slidenum">
              <a:rPr lang="de-DE" altLang="de-DE" sz="1000" smtClean="0">
                <a:solidFill>
                  <a:srgbClr val="00467A"/>
                </a:solidFill>
              </a:rPr>
              <a:pPr/>
              <a:t>3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69884" y="7938"/>
            <a:ext cx="7056437" cy="752475"/>
          </a:xfrm>
        </p:spPr>
        <p:txBody>
          <a:bodyPr/>
          <a:lstStyle/>
          <a:p>
            <a:r>
              <a:rPr lang="de-DE" altLang="de-DE" sz="2700" dirty="0">
                <a:solidFill>
                  <a:srgbClr val="006B9E"/>
                </a:solidFill>
                <a:latin typeface="Calibri" panose="020F0502020204030204" pitchFamily="34" charset="0"/>
              </a:rPr>
              <a:t>Kritische Punkte: Programmname </a:t>
            </a:r>
          </a:p>
        </p:txBody>
      </p:sp>
      <p:graphicFrame>
        <p:nvGraphicFramePr>
          <p:cNvPr id="680517" name="Group 5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286023"/>
              </p:ext>
            </p:extLst>
          </p:nvPr>
        </p:nvGraphicFramePr>
        <p:xfrm>
          <a:off x="177800" y="2103438"/>
          <a:ext cx="8786813" cy="1536700"/>
        </p:xfrm>
        <a:graphic>
          <a:graphicData uri="http://schemas.openxmlformats.org/drawingml/2006/table">
            <a:tbl>
              <a:tblPr/>
              <a:tblGrid>
                <a:gridCol w="147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9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270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501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40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84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5757">
                <a:tc gridSpan="2"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Kritische Punkte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Auswirkung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Maßnahme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Verant-wortlich</a:t>
                      </a:r>
                      <a:endParaRPr kumimoji="0" lang="de-DE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Status Maßnahme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027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1.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375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  <a:defRPr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  <a:defRPr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644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2897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8" marB="17998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240" name="Oval 57"/>
          <p:cNvSpPr>
            <a:spLocks noChangeArrowheads="1"/>
          </p:cNvSpPr>
          <p:nvPr/>
        </p:nvSpPr>
        <p:spPr bwMode="gray">
          <a:xfrm rot="10800000">
            <a:off x="8137525" y="5149850"/>
            <a:ext cx="150813" cy="157163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241" name="Oval 24"/>
          <p:cNvSpPr>
            <a:spLocks noChangeArrowheads="1"/>
          </p:cNvSpPr>
          <p:nvPr/>
        </p:nvSpPr>
        <p:spPr bwMode="gray">
          <a:xfrm rot="10800000">
            <a:off x="8320088" y="5146675"/>
            <a:ext cx="150812" cy="157163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242" name="Oval 24"/>
          <p:cNvSpPr>
            <a:spLocks noChangeArrowheads="1"/>
          </p:cNvSpPr>
          <p:nvPr/>
        </p:nvSpPr>
        <p:spPr bwMode="auto">
          <a:xfrm rot="10800000">
            <a:off x="7978775" y="5148263"/>
            <a:ext cx="150813" cy="157162"/>
          </a:xfrm>
          <a:prstGeom prst="ellipse">
            <a:avLst/>
          </a:prstGeom>
          <a:solidFill>
            <a:srgbClr val="FF0000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90000" tIns="46800" rIns="90000" bIns="4680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endParaRPr lang="de-DE" altLang="de-DE" sz="1400" b="1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aphicFrame>
        <p:nvGraphicFramePr>
          <p:cNvPr id="41" name="Group 5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319726"/>
              </p:ext>
            </p:extLst>
          </p:nvPr>
        </p:nvGraphicFramePr>
        <p:xfrm>
          <a:off x="177800" y="3770313"/>
          <a:ext cx="8786813" cy="1243012"/>
        </p:xfrm>
        <a:graphic>
          <a:graphicData uri="http://schemas.openxmlformats.org/drawingml/2006/table">
            <a:tbl>
              <a:tblPr/>
              <a:tblGrid>
                <a:gridCol w="147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5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08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501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40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84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29521">
                <a:tc gridSpan="2"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Entscheidungs-bedarf</a:t>
                      </a: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Situation</a:t>
                      </a: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Maßnahme</a:t>
                      </a: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Verant-wortlich</a:t>
                      </a:r>
                      <a:endParaRPr kumimoji="0" lang="de-DE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Status Maßnahme</a:t>
                      </a: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194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1.</a:t>
                      </a: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ohne</a:t>
                      </a: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596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2.</a:t>
                      </a: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8701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1" marB="17991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279" name="Rectangle 16"/>
          <p:cNvSpPr>
            <a:spLocks noChangeArrowheads="1"/>
          </p:cNvSpPr>
          <p:nvPr/>
        </p:nvSpPr>
        <p:spPr bwMode="gray">
          <a:xfrm>
            <a:off x="3429000" y="857250"/>
            <a:ext cx="5529263" cy="322263"/>
          </a:xfrm>
          <a:prstGeom prst="rect">
            <a:avLst/>
          </a:prstGeom>
          <a:solidFill>
            <a:srgbClr val="006B9E"/>
          </a:solidFill>
          <a:ln w="9525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Gibt es kritische Punkte / Schwierigkeiten oder allg. Situationen, die Ihren Fortschritt behindern?</a:t>
            </a:r>
          </a:p>
          <a:p>
            <a:pPr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Worauf hat das Auswirkungen? Auf das Ergebnis, auf Termine oder steht Ihnen zu wenig Zeit zur Verfügung?</a:t>
            </a:r>
          </a:p>
        </p:txBody>
      </p:sp>
      <p:sp>
        <p:nvSpPr>
          <p:cNvPr id="8280" name="Rectangle 59"/>
          <p:cNvSpPr>
            <a:spLocks noChangeArrowheads="1"/>
          </p:cNvSpPr>
          <p:nvPr/>
        </p:nvSpPr>
        <p:spPr bwMode="gray">
          <a:xfrm>
            <a:off x="3429000" y="1214438"/>
            <a:ext cx="5535613" cy="847725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777777"/>
            </a:solidFill>
            <a:miter lim="800000"/>
            <a:headEnd/>
            <a:tailEnd/>
          </a:ln>
        </p:spPr>
        <p:txBody>
          <a:bodyPr lIns="36000" tIns="36000" rIns="0" bIns="0"/>
          <a:lstStyle>
            <a:lvl1pPr marL="88900" indent="-889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85000"/>
              </a:lnSpc>
              <a:buClr>
                <a:srgbClr val="00467A"/>
              </a:buClr>
              <a:buSzPct val="50000"/>
              <a:buFont typeface="Wingdings" panose="05000000000000000000" pitchFamily="2" charset="2"/>
              <a:buChar char="n"/>
            </a:pPr>
            <a:r>
              <a:rPr lang="de-DE" altLang="de-DE" sz="900">
                <a:ea typeface="Arial Unicode MS" panose="020B0604020202020204" pitchFamily="34" charset="-128"/>
                <a:cs typeface="Arial Unicode MS" panose="020B0604020202020204" pitchFamily="34" charset="-128"/>
              </a:rPr>
              <a:t>Gesamtsituation, z. B. „grün“, weil…</a:t>
            </a:r>
          </a:p>
          <a:p>
            <a:pPr lvl="1">
              <a:lnSpc>
                <a:spcPct val="85000"/>
              </a:lnSpc>
              <a:buClr>
                <a:srgbClr val="00467A"/>
              </a:buClr>
              <a:buSzPct val="50000"/>
              <a:buFont typeface="Wingdings" panose="05000000000000000000" pitchFamily="2" charset="2"/>
              <a:buChar char="n"/>
            </a:pPr>
            <a:r>
              <a:rPr lang="de-DE" altLang="de-DE" sz="1000"/>
              <a:t>Inhalt „grün“, weil… </a:t>
            </a:r>
          </a:p>
          <a:p>
            <a:pPr lvl="1">
              <a:lnSpc>
                <a:spcPct val="85000"/>
              </a:lnSpc>
              <a:buClr>
                <a:srgbClr val="00467A"/>
              </a:buClr>
              <a:buSzPct val="50000"/>
              <a:buFont typeface="Wingdings" panose="05000000000000000000" pitchFamily="2" charset="2"/>
              <a:buChar char="n"/>
            </a:pPr>
            <a:r>
              <a:rPr lang="de-DE" altLang="de-DE" sz="1000"/>
              <a:t>Zeit „grün“, weil… </a:t>
            </a:r>
          </a:p>
          <a:p>
            <a:pPr lvl="1">
              <a:lnSpc>
                <a:spcPct val="85000"/>
              </a:lnSpc>
              <a:buClr>
                <a:srgbClr val="00467A"/>
              </a:buClr>
              <a:buSzPct val="50000"/>
              <a:buFont typeface="Wingdings" panose="05000000000000000000" pitchFamily="2" charset="2"/>
              <a:buChar char="n"/>
            </a:pPr>
            <a:r>
              <a:rPr lang="de-DE" altLang="de-DE" sz="1000"/>
              <a:t>Ressourcen „rot“, weil… </a:t>
            </a:r>
          </a:p>
        </p:txBody>
      </p:sp>
      <p:sp>
        <p:nvSpPr>
          <p:cNvPr id="8281" name="Rectangle 21"/>
          <p:cNvSpPr>
            <a:spLocks noChangeArrowheads="1"/>
          </p:cNvSpPr>
          <p:nvPr/>
        </p:nvSpPr>
        <p:spPr bwMode="gray">
          <a:xfrm>
            <a:off x="179388" y="857250"/>
            <a:ext cx="3141662" cy="1204913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777777"/>
            </a:solidFill>
            <a:miter lim="800000"/>
            <a:headEnd/>
            <a:tailEnd/>
          </a:ln>
        </p:spPr>
        <p:txBody>
          <a:bodyPr lIns="72000" tIns="72000" rIns="0" bIns="0"/>
          <a:lstStyle>
            <a:lvl1pPr marL="177800" indent="-1651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85000"/>
              </a:lnSpc>
              <a:buClr>
                <a:schemeClr val="accent2"/>
              </a:buClr>
              <a:buFont typeface="Wingdings" panose="05000000000000000000" pitchFamily="2" charset="2"/>
              <a:buNone/>
            </a:pPr>
            <a:endParaRPr lang="de-DE" altLang="de-DE" sz="1000" i="1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3" name="Rectangle 22"/>
          <p:cNvSpPr>
            <a:spLocks noChangeArrowheads="1"/>
          </p:cNvSpPr>
          <p:nvPr/>
        </p:nvSpPr>
        <p:spPr bwMode="gray">
          <a:xfrm>
            <a:off x="279400" y="1001713"/>
            <a:ext cx="25876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  <a:tab pos="1704975" algn="l"/>
                <a:tab pos="1795463" algn="l"/>
                <a:tab pos="2243138" algn="l"/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60000"/>
              </a:lnSpc>
            </a:pPr>
            <a:r>
              <a:rPr lang="de-DE" altLang="de-DE" sz="1000">
                <a:ea typeface="Arial Unicode MS" panose="020B0604020202020204" pitchFamily="34" charset="-128"/>
                <a:cs typeface="Arial Unicode MS" panose="020B0604020202020204" pitchFamily="34" charset="-128"/>
              </a:rPr>
              <a:t>     Gesamt          Ergebnis	    Termine   Ressourcen   Kosten</a:t>
            </a:r>
          </a:p>
        </p:txBody>
      </p:sp>
      <p:sp>
        <p:nvSpPr>
          <p:cNvPr id="44" name="AutoShape 23"/>
          <p:cNvSpPr>
            <a:spLocks noChangeArrowheads="1"/>
          </p:cNvSpPr>
          <p:nvPr/>
        </p:nvSpPr>
        <p:spPr bwMode="gray">
          <a:xfrm rot="10800000">
            <a:off x="488950" y="1179513"/>
            <a:ext cx="215900" cy="638175"/>
          </a:xfrm>
          <a:prstGeom prst="roundRect">
            <a:avLst>
              <a:gd name="adj" fmla="val 7551"/>
            </a:avLst>
          </a:prstGeom>
          <a:solidFill>
            <a:schemeClr val="bg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14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5" name="Oval 24"/>
          <p:cNvSpPr>
            <a:spLocks noChangeArrowheads="1"/>
          </p:cNvSpPr>
          <p:nvPr/>
        </p:nvSpPr>
        <p:spPr bwMode="gray">
          <a:xfrm rot="10800000">
            <a:off x="520700" y="1208088"/>
            <a:ext cx="150813" cy="157162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AutoShape 23"/>
          <p:cNvSpPr>
            <a:spLocks noChangeArrowheads="1"/>
          </p:cNvSpPr>
          <p:nvPr/>
        </p:nvSpPr>
        <p:spPr bwMode="gray">
          <a:xfrm rot="10800000">
            <a:off x="1165225" y="1179513"/>
            <a:ext cx="215900" cy="638175"/>
          </a:xfrm>
          <a:prstGeom prst="roundRect">
            <a:avLst>
              <a:gd name="adj" fmla="val 7551"/>
            </a:avLst>
          </a:prstGeom>
          <a:solidFill>
            <a:schemeClr val="bg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14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7" name="Oval 24"/>
          <p:cNvSpPr>
            <a:spLocks noChangeArrowheads="1"/>
          </p:cNvSpPr>
          <p:nvPr/>
        </p:nvSpPr>
        <p:spPr bwMode="auto">
          <a:xfrm rot="10800000">
            <a:off x="1196975" y="1208088"/>
            <a:ext cx="150813" cy="157162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lIns="90000" tIns="46800" rIns="90000" bIns="4680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endParaRPr lang="de-DE" altLang="de-DE" sz="1400" b="1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8" name="AutoShape 23"/>
          <p:cNvSpPr>
            <a:spLocks noChangeArrowheads="1"/>
          </p:cNvSpPr>
          <p:nvPr/>
        </p:nvSpPr>
        <p:spPr bwMode="gray">
          <a:xfrm rot="10800000">
            <a:off x="1717675" y="1179513"/>
            <a:ext cx="215900" cy="638175"/>
          </a:xfrm>
          <a:prstGeom prst="roundRect">
            <a:avLst>
              <a:gd name="adj" fmla="val 7551"/>
            </a:avLst>
          </a:prstGeom>
          <a:solidFill>
            <a:schemeClr val="bg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14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9" name="Oval 24"/>
          <p:cNvSpPr>
            <a:spLocks noChangeArrowheads="1"/>
          </p:cNvSpPr>
          <p:nvPr/>
        </p:nvSpPr>
        <p:spPr bwMode="gray">
          <a:xfrm rot="10800000">
            <a:off x="1749425" y="1208088"/>
            <a:ext cx="150813" cy="157162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0" name="Oval 56"/>
          <p:cNvSpPr>
            <a:spLocks noChangeArrowheads="1"/>
          </p:cNvSpPr>
          <p:nvPr/>
        </p:nvSpPr>
        <p:spPr bwMode="gray">
          <a:xfrm rot="10800000">
            <a:off x="1749425" y="1406525"/>
            <a:ext cx="150813" cy="157163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" name="Oval 45"/>
          <p:cNvSpPr>
            <a:spLocks noChangeArrowheads="1"/>
          </p:cNvSpPr>
          <p:nvPr/>
        </p:nvSpPr>
        <p:spPr bwMode="gray">
          <a:xfrm rot="10800000">
            <a:off x="2317750" y="1597025"/>
            <a:ext cx="150813" cy="157163"/>
          </a:xfrm>
          <a:prstGeom prst="ellips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bg1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2" name="Oval 51"/>
          <p:cNvSpPr>
            <a:spLocks noChangeArrowheads="1"/>
          </p:cNvSpPr>
          <p:nvPr/>
        </p:nvSpPr>
        <p:spPr bwMode="gray">
          <a:xfrm rot="10800000">
            <a:off x="2312988" y="1403350"/>
            <a:ext cx="150812" cy="157163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bg1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3" name="Oval 46"/>
          <p:cNvSpPr>
            <a:spLocks noChangeArrowheads="1"/>
          </p:cNvSpPr>
          <p:nvPr/>
        </p:nvSpPr>
        <p:spPr bwMode="gray">
          <a:xfrm rot="10800000">
            <a:off x="2293938" y="1204913"/>
            <a:ext cx="150812" cy="157162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bg1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4" name="Oval 51"/>
          <p:cNvSpPr>
            <a:spLocks noChangeArrowheads="1"/>
          </p:cNvSpPr>
          <p:nvPr/>
        </p:nvSpPr>
        <p:spPr bwMode="gray">
          <a:xfrm rot="10800000">
            <a:off x="2293938" y="1403350"/>
            <a:ext cx="150812" cy="157163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wrap="none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bg1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5" name="AutoShape 23"/>
          <p:cNvSpPr>
            <a:spLocks noChangeArrowheads="1"/>
          </p:cNvSpPr>
          <p:nvPr/>
        </p:nvSpPr>
        <p:spPr bwMode="gray">
          <a:xfrm rot="10800000">
            <a:off x="2251075" y="1179513"/>
            <a:ext cx="215900" cy="638175"/>
          </a:xfrm>
          <a:prstGeom prst="roundRect">
            <a:avLst>
              <a:gd name="adj" fmla="val 7551"/>
            </a:avLst>
          </a:prstGeom>
          <a:solidFill>
            <a:schemeClr val="bg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14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6" name="Oval 57"/>
          <p:cNvSpPr>
            <a:spLocks noChangeArrowheads="1"/>
          </p:cNvSpPr>
          <p:nvPr/>
        </p:nvSpPr>
        <p:spPr bwMode="auto">
          <a:xfrm rot="10800000">
            <a:off x="2282825" y="1625600"/>
            <a:ext cx="150813" cy="157163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90000" tIns="46800" rIns="90000" bIns="4680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endParaRPr lang="de-DE" altLang="de-DE" sz="1400" b="1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7" name="Oval 56"/>
          <p:cNvSpPr>
            <a:spLocks noChangeArrowheads="1"/>
          </p:cNvSpPr>
          <p:nvPr/>
        </p:nvSpPr>
        <p:spPr bwMode="gray">
          <a:xfrm rot="10800000">
            <a:off x="523875" y="1614488"/>
            <a:ext cx="150813" cy="157162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8" name="Oval 57"/>
          <p:cNvSpPr>
            <a:spLocks noChangeArrowheads="1"/>
          </p:cNvSpPr>
          <p:nvPr/>
        </p:nvSpPr>
        <p:spPr bwMode="gray">
          <a:xfrm rot="10800000">
            <a:off x="523875" y="1406525"/>
            <a:ext cx="150813" cy="157163"/>
          </a:xfrm>
          <a:prstGeom prst="ellipse">
            <a:avLst/>
          </a:prstGeom>
          <a:noFill/>
          <a:ln w="12700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9" name="Oval 57"/>
          <p:cNvSpPr>
            <a:spLocks noChangeArrowheads="1"/>
          </p:cNvSpPr>
          <p:nvPr/>
        </p:nvSpPr>
        <p:spPr bwMode="gray">
          <a:xfrm rot="10800000">
            <a:off x="1203325" y="1422400"/>
            <a:ext cx="150813" cy="158750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0" name="Oval 24"/>
          <p:cNvSpPr>
            <a:spLocks noChangeArrowheads="1"/>
          </p:cNvSpPr>
          <p:nvPr/>
        </p:nvSpPr>
        <p:spPr bwMode="gray">
          <a:xfrm rot="10800000">
            <a:off x="519113" y="1208088"/>
            <a:ext cx="150812" cy="157162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1" name="TextBox 77"/>
          <p:cNvSpPr txBox="1">
            <a:spLocks noChangeArrowheads="1"/>
          </p:cNvSpPr>
          <p:nvPr/>
        </p:nvSpPr>
        <p:spPr bwMode="auto">
          <a:xfrm>
            <a:off x="650875" y="1352550"/>
            <a:ext cx="2508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Clr>
                <a:schemeClr val="accent1"/>
              </a:buClr>
              <a:buSzPct val="80000"/>
              <a:buFont typeface="Wingdings" panose="05000000000000000000" pitchFamily="2" charset="2"/>
              <a:buNone/>
            </a:pPr>
            <a:r>
              <a:rPr lang="de-DE" altLang="de-DE" sz="1100" b="1">
                <a:ea typeface="Arial Unicode MS" panose="020B0604020202020204" pitchFamily="34" charset="-128"/>
                <a:cs typeface="Arial Unicode MS" panose="020B0604020202020204" pitchFamily="34" charset="-128"/>
              </a:rPr>
              <a:t>=</a:t>
            </a:r>
          </a:p>
        </p:txBody>
      </p:sp>
      <p:sp>
        <p:nvSpPr>
          <p:cNvPr id="62" name="Oval 57"/>
          <p:cNvSpPr>
            <a:spLocks noChangeArrowheads="1"/>
          </p:cNvSpPr>
          <p:nvPr/>
        </p:nvSpPr>
        <p:spPr bwMode="gray">
          <a:xfrm rot="10800000">
            <a:off x="1196975" y="1620838"/>
            <a:ext cx="150813" cy="158750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3" name="Oval 24"/>
          <p:cNvSpPr>
            <a:spLocks noChangeArrowheads="1"/>
          </p:cNvSpPr>
          <p:nvPr/>
        </p:nvSpPr>
        <p:spPr bwMode="gray">
          <a:xfrm rot="10800000">
            <a:off x="1747838" y="1615780"/>
            <a:ext cx="150812" cy="157162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4" name="Oval 56"/>
          <p:cNvSpPr>
            <a:spLocks noChangeArrowheads="1"/>
          </p:cNvSpPr>
          <p:nvPr/>
        </p:nvSpPr>
        <p:spPr bwMode="gray">
          <a:xfrm rot="10800000">
            <a:off x="1747838" y="1617663"/>
            <a:ext cx="150812" cy="157162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5" name="AutoShape 23"/>
          <p:cNvSpPr>
            <a:spLocks noChangeArrowheads="1"/>
          </p:cNvSpPr>
          <p:nvPr/>
        </p:nvSpPr>
        <p:spPr bwMode="gray">
          <a:xfrm rot="10800000">
            <a:off x="2786063" y="1182688"/>
            <a:ext cx="215900" cy="638175"/>
          </a:xfrm>
          <a:prstGeom prst="roundRect">
            <a:avLst>
              <a:gd name="adj" fmla="val 7551"/>
            </a:avLst>
          </a:prstGeom>
          <a:solidFill>
            <a:schemeClr val="bg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14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6" name="Oval 57"/>
          <p:cNvSpPr>
            <a:spLocks noChangeArrowheads="1"/>
          </p:cNvSpPr>
          <p:nvPr/>
        </p:nvSpPr>
        <p:spPr bwMode="auto">
          <a:xfrm rot="10800000">
            <a:off x="2817813" y="1628775"/>
            <a:ext cx="150812" cy="157163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90000" tIns="46800" rIns="90000" bIns="4680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/>
            <a:endParaRPr lang="de-DE" altLang="de-DE" sz="1400" b="1"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7" name="Oval 57"/>
          <p:cNvSpPr>
            <a:spLocks noChangeArrowheads="1"/>
          </p:cNvSpPr>
          <p:nvPr/>
        </p:nvSpPr>
        <p:spPr bwMode="gray">
          <a:xfrm rot="10800000">
            <a:off x="2815887" y="1416050"/>
            <a:ext cx="150812" cy="157163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8" name="Oval 24"/>
          <p:cNvSpPr>
            <a:spLocks noChangeArrowheads="1"/>
          </p:cNvSpPr>
          <p:nvPr/>
        </p:nvSpPr>
        <p:spPr bwMode="gray">
          <a:xfrm rot="10800000">
            <a:off x="2817813" y="1623770"/>
            <a:ext cx="150812" cy="157162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9" name="Oval 57"/>
          <p:cNvSpPr>
            <a:spLocks noChangeArrowheads="1"/>
          </p:cNvSpPr>
          <p:nvPr/>
        </p:nvSpPr>
        <p:spPr bwMode="gray">
          <a:xfrm rot="10800000">
            <a:off x="2279650" y="1214438"/>
            <a:ext cx="150813" cy="157162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0" name="Oval 57"/>
          <p:cNvSpPr>
            <a:spLocks noChangeArrowheads="1"/>
          </p:cNvSpPr>
          <p:nvPr/>
        </p:nvSpPr>
        <p:spPr bwMode="gray">
          <a:xfrm rot="10800000">
            <a:off x="2279650" y="1404938"/>
            <a:ext cx="150813" cy="157162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1" name="Oval 24"/>
          <p:cNvSpPr>
            <a:spLocks noChangeArrowheads="1"/>
          </p:cNvSpPr>
          <p:nvPr/>
        </p:nvSpPr>
        <p:spPr bwMode="gray">
          <a:xfrm rot="10800000">
            <a:off x="1751282" y="1615087"/>
            <a:ext cx="150812" cy="157162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2" name="Oval 57"/>
          <p:cNvSpPr>
            <a:spLocks noChangeArrowheads="1"/>
          </p:cNvSpPr>
          <p:nvPr/>
        </p:nvSpPr>
        <p:spPr bwMode="gray">
          <a:xfrm rot="10800000">
            <a:off x="2816849" y="1230294"/>
            <a:ext cx="150813" cy="157162"/>
          </a:xfrm>
          <a:prstGeom prst="ellipse">
            <a:avLst/>
          </a:prstGeom>
          <a:solidFill>
            <a:schemeClr val="bg2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3" name="Oval 57"/>
          <p:cNvSpPr>
            <a:spLocks noChangeArrowheads="1"/>
          </p:cNvSpPr>
          <p:nvPr/>
        </p:nvSpPr>
        <p:spPr bwMode="gray">
          <a:xfrm rot="10800000">
            <a:off x="1196904" y="1623079"/>
            <a:ext cx="150812" cy="157162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4" name="Oval 57"/>
          <p:cNvSpPr>
            <a:spLocks noChangeArrowheads="1"/>
          </p:cNvSpPr>
          <p:nvPr/>
        </p:nvSpPr>
        <p:spPr bwMode="gray">
          <a:xfrm rot="10800000">
            <a:off x="521794" y="1614109"/>
            <a:ext cx="150812" cy="157162"/>
          </a:xfrm>
          <a:prstGeom prst="ellipse">
            <a:avLst/>
          </a:prstGeom>
          <a:solidFill>
            <a:srgbClr val="00CC00"/>
          </a:solidFill>
          <a:ln w="12700" algn="ctr">
            <a:solidFill>
              <a:schemeClr val="bg1"/>
            </a:solidFill>
            <a:round/>
            <a:headEnd/>
            <a:tailEnd/>
          </a:ln>
        </p:spPr>
        <p:txBody>
          <a:bodyPr rot="10800000" wrap="none" lIns="0" tIns="0" rIns="0" bIns="0" anchor="ctr"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endParaRPr lang="de-DE" altLang="de-DE" sz="600" b="1">
              <a:solidFill>
                <a:schemeClr val="hlink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umsplatzhalter 3"/>
          <p:cNvSpPr>
            <a:spLocks noGrp="1"/>
          </p:cNvSpPr>
          <p:nvPr>
            <p:ph type="dt" sz="quarter" idx="10"/>
          </p:nvPr>
        </p:nvSpPr>
        <p:spPr>
          <a:xfrm>
            <a:off x="457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FF1E2FEC-F97A-46C8-8780-6AF3CC4AD98D}" type="datetime1">
              <a:rPr lang="de-DE" altLang="de-DE" sz="1000" smtClean="0">
                <a:solidFill>
                  <a:srgbClr val="00467A"/>
                </a:solidFill>
              </a:rPr>
              <a:pPr/>
              <a:t>05.06.2023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921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86E9391B-7E1B-457F-BF77-C7467EFEB793}" type="slidenum">
              <a:rPr lang="de-DE" altLang="de-DE" sz="1000" smtClean="0">
                <a:solidFill>
                  <a:srgbClr val="00467A"/>
                </a:solidFill>
              </a:rPr>
              <a:pPr/>
              <a:t>4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9220" name="Rectangle 13"/>
          <p:cNvSpPr>
            <a:spLocks noChangeArrowheads="1"/>
          </p:cNvSpPr>
          <p:nvPr/>
        </p:nvSpPr>
        <p:spPr bwMode="gray">
          <a:xfrm>
            <a:off x="146051" y="930275"/>
            <a:ext cx="4665564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Wirtschaftlichkeits- / Laufzeiten-Diagramm</a:t>
            </a:r>
          </a:p>
        </p:txBody>
      </p:sp>
      <p:sp>
        <p:nvSpPr>
          <p:cNvPr id="9222" name="Rectangle 133"/>
          <p:cNvSpPr>
            <a:spLocks noGrp="1" noChangeArrowheads="1"/>
          </p:cNvSpPr>
          <p:nvPr>
            <p:ph type="title"/>
          </p:nvPr>
        </p:nvSpPr>
        <p:spPr>
          <a:xfrm>
            <a:off x="29251" y="6350"/>
            <a:ext cx="8545513" cy="768350"/>
          </a:xfrm>
          <a:noFill/>
        </p:spPr>
        <p:txBody>
          <a:bodyPr/>
          <a:lstStyle/>
          <a:p>
            <a:r>
              <a:rPr lang="de-DE" altLang="de-DE" sz="2700" dirty="0">
                <a:solidFill>
                  <a:srgbClr val="006B9E"/>
                </a:solidFill>
                <a:latin typeface="Calibri" panose="020F0502020204030204" pitchFamily="34" charset="0"/>
              </a:rPr>
              <a:t>Monatsbericht: Programmname</a:t>
            </a:r>
          </a:p>
        </p:txBody>
      </p:sp>
      <p:sp>
        <p:nvSpPr>
          <p:cNvPr id="9223" name="Rectangle 13"/>
          <p:cNvSpPr>
            <a:spLocks noChangeArrowheads="1"/>
          </p:cNvSpPr>
          <p:nvPr/>
        </p:nvSpPr>
        <p:spPr bwMode="gray">
          <a:xfrm>
            <a:off x="5168630" y="930275"/>
            <a:ext cx="1551258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Gesamt-Effizienz</a:t>
            </a:r>
          </a:p>
        </p:txBody>
      </p:sp>
      <p:sp>
        <p:nvSpPr>
          <p:cNvPr id="9224" name="Rectangle 13"/>
          <p:cNvSpPr>
            <a:spLocks noChangeArrowheads="1"/>
          </p:cNvSpPr>
          <p:nvPr/>
        </p:nvSpPr>
        <p:spPr bwMode="gray">
          <a:xfrm>
            <a:off x="7181850" y="930275"/>
            <a:ext cx="1492250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Zeitliche Gesamtabweichung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50" y="1187584"/>
            <a:ext cx="4665564" cy="3818917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0186" y="1326555"/>
            <a:ext cx="1719094" cy="1801391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7852" y="1320460"/>
            <a:ext cx="1719094" cy="1796819"/>
          </a:xfrm>
          <a:prstGeom prst="rect">
            <a:avLst/>
          </a:prstGeom>
        </p:spPr>
      </p:pic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168630" y="3380862"/>
            <a:ext cx="3505470" cy="1625638"/>
          </a:xfrm>
          <a:prstGeom prst="rect">
            <a:avLst/>
          </a:prstGeom>
          <a:solidFill>
            <a:schemeClr val="bg1"/>
          </a:solidFill>
          <a:ln w="317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88900" indent="-889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e-DE" altLang="de-DE" sz="1000" dirty="0"/>
              <a:t>Die Gesamteffizienz liegt mit 94% in einem guten Bereich, da die hochbudgetierten Projekte überwiegend eine positive Effizienzabweichung haben.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de-DE" altLang="de-DE" sz="1000" dirty="0"/>
          </a:p>
          <a:p>
            <a:pPr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e-DE" altLang="de-DE" sz="1000" dirty="0"/>
              <a:t>Die Zeitliche Gesamtabweichung liegt mit 107% vor dem Plan, obwohl die meisten Projekte des Programms zeitlich zurück liegen.</a:t>
            </a:r>
            <a:br>
              <a:rPr lang="de-DE" altLang="de-DE" sz="1000" dirty="0"/>
            </a:br>
            <a:r>
              <a:rPr lang="de-DE" altLang="de-DE" sz="1000" dirty="0"/>
              <a:t>Dies erklärt sich auch aus dem Umstand, dass die hoch </a:t>
            </a:r>
            <a:r>
              <a:rPr lang="de-DE" altLang="de-DE" sz="1000" dirty="0" err="1"/>
              <a:t>budgettierten</a:t>
            </a:r>
            <a:r>
              <a:rPr lang="de-DE" altLang="de-DE" sz="1000" dirty="0"/>
              <a:t> Projekte zeitlich vor dem Plan liegen.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gray">
          <a:xfrm>
            <a:off x="5168630" y="3155408"/>
            <a:ext cx="3505470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altLang="de-DE" sz="1000" b="1" dirty="0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Hinweise: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umsplatzhalter 3"/>
          <p:cNvSpPr>
            <a:spLocks noGrp="1"/>
          </p:cNvSpPr>
          <p:nvPr>
            <p:ph type="dt" sz="quarter" idx="10"/>
          </p:nvPr>
        </p:nvSpPr>
        <p:spPr>
          <a:xfrm>
            <a:off x="457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21985F95-4082-46C9-8C84-5869FFD0173E}" type="datetime1">
              <a:rPr lang="de-DE" altLang="de-DE" sz="1000" smtClean="0">
                <a:solidFill>
                  <a:srgbClr val="00467A"/>
                </a:solidFill>
              </a:rPr>
              <a:pPr/>
              <a:t>05.06.2023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10243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11EE87D5-A6D6-41BC-B25B-AB7808DFC397}" type="slidenum">
              <a:rPr lang="de-DE" altLang="de-DE" sz="1000" smtClean="0">
                <a:solidFill>
                  <a:srgbClr val="00467A"/>
                </a:solidFill>
              </a:rPr>
              <a:pPr/>
              <a:t>5</a:t>
            </a:fld>
            <a:endParaRPr lang="de-DE" altLang="de-DE" sz="1000" dirty="0">
              <a:solidFill>
                <a:srgbClr val="00467A"/>
              </a:solidFill>
            </a:endParaRPr>
          </a:p>
        </p:txBody>
      </p:sp>
      <p:sp>
        <p:nvSpPr>
          <p:cNvPr id="10244" name="Rectangle 13"/>
          <p:cNvSpPr>
            <a:spLocks noChangeArrowheads="1"/>
          </p:cNvSpPr>
          <p:nvPr/>
        </p:nvSpPr>
        <p:spPr bwMode="gray">
          <a:xfrm>
            <a:off x="146050" y="930275"/>
            <a:ext cx="5213622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Prognostizierte Kostenentwicklung - Kostentrend</a:t>
            </a:r>
          </a:p>
        </p:txBody>
      </p:sp>
      <p:sp>
        <p:nvSpPr>
          <p:cNvPr id="10246" name="Rectangle 133"/>
          <p:cNvSpPr>
            <a:spLocks noGrp="1" noChangeArrowheads="1"/>
          </p:cNvSpPr>
          <p:nvPr>
            <p:ph type="title"/>
          </p:nvPr>
        </p:nvSpPr>
        <p:spPr>
          <a:xfrm>
            <a:off x="29251" y="6350"/>
            <a:ext cx="8545513" cy="768350"/>
          </a:xfrm>
          <a:noFill/>
        </p:spPr>
        <p:txBody>
          <a:bodyPr/>
          <a:lstStyle/>
          <a:p>
            <a:r>
              <a:rPr lang="de-DE" altLang="de-DE" sz="2700" dirty="0">
                <a:solidFill>
                  <a:srgbClr val="006B9E"/>
                </a:solidFill>
                <a:latin typeface="Calibri" panose="020F0502020204030204" pitchFamily="34" charset="0"/>
              </a:rPr>
              <a:t>Monatsbericht: Programmname </a:t>
            </a:r>
          </a:p>
        </p:txBody>
      </p:sp>
      <p:sp>
        <p:nvSpPr>
          <p:cNvPr id="10247" name="Rectangle 13"/>
          <p:cNvSpPr>
            <a:spLocks noChangeArrowheads="1"/>
          </p:cNvSpPr>
          <p:nvPr/>
        </p:nvSpPr>
        <p:spPr bwMode="gray">
          <a:xfrm>
            <a:off x="5597286" y="930275"/>
            <a:ext cx="1492250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Gesamt-Effizienz</a:t>
            </a:r>
          </a:p>
        </p:txBody>
      </p:sp>
      <p:sp>
        <p:nvSpPr>
          <p:cNvPr id="10248" name="Rectangle 13"/>
          <p:cNvSpPr>
            <a:spLocks noChangeArrowheads="1"/>
          </p:cNvSpPr>
          <p:nvPr/>
        </p:nvSpPr>
        <p:spPr bwMode="gray">
          <a:xfrm>
            <a:off x="7181850" y="930275"/>
            <a:ext cx="1492250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Kostenplan-Kennzahl</a:t>
            </a:r>
          </a:p>
        </p:txBody>
      </p:sp>
      <p:sp>
        <p:nvSpPr>
          <p:cNvPr id="10249" name="Rectangle 13"/>
          <p:cNvSpPr>
            <a:spLocks noChangeArrowheads="1"/>
          </p:cNvSpPr>
          <p:nvPr/>
        </p:nvSpPr>
        <p:spPr bwMode="gray">
          <a:xfrm>
            <a:off x="5587761" y="3466731"/>
            <a:ext cx="1492250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Planabweichung</a:t>
            </a:r>
          </a:p>
        </p:txBody>
      </p:sp>
      <p:sp>
        <p:nvSpPr>
          <p:cNvPr id="10250" name="Rectangle 13"/>
          <p:cNvSpPr>
            <a:spLocks noChangeArrowheads="1"/>
          </p:cNvSpPr>
          <p:nvPr/>
        </p:nvSpPr>
        <p:spPr bwMode="gray">
          <a:xfrm>
            <a:off x="7170738" y="3466731"/>
            <a:ext cx="1493837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Kostenabweichung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49" y="1191233"/>
            <a:ext cx="5213623" cy="3659627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0721" y="1267973"/>
            <a:ext cx="1745379" cy="182893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4966" y="1274069"/>
            <a:ext cx="1745379" cy="1824292"/>
          </a:xfrm>
          <a:prstGeom prst="rect">
            <a:avLst/>
          </a:prstGeom>
        </p:spPr>
      </p:pic>
      <p:sp>
        <p:nvSpPr>
          <p:cNvPr id="15" name="Rectangle 26"/>
          <p:cNvSpPr>
            <a:spLocks noChangeArrowheads="1"/>
          </p:cNvSpPr>
          <p:nvPr/>
        </p:nvSpPr>
        <p:spPr bwMode="auto">
          <a:xfrm>
            <a:off x="5597285" y="3779805"/>
            <a:ext cx="1482725" cy="238328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 b="1" dirty="0"/>
              <a:t>757.500 €</a:t>
            </a:r>
          </a:p>
        </p:txBody>
      </p:sp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7181849" y="3779805"/>
            <a:ext cx="1482726" cy="238328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 b="1" dirty="0"/>
              <a:t>- 742.500 €</a:t>
            </a: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gray">
          <a:xfrm>
            <a:off x="5587761" y="4299458"/>
            <a:ext cx="1492250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 dirty="0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Aktuelle Ist-Gesamtkosten</a:t>
            </a:r>
          </a:p>
        </p:txBody>
      </p:sp>
      <p:sp>
        <p:nvSpPr>
          <p:cNvPr id="18" name="Rectangle 26"/>
          <p:cNvSpPr>
            <a:spLocks noChangeArrowheads="1"/>
          </p:cNvSpPr>
          <p:nvPr/>
        </p:nvSpPr>
        <p:spPr bwMode="auto">
          <a:xfrm>
            <a:off x="5597285" y="4612532"/>
            <a:ext cx="1482725" cy="238328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 b="1" dirty="0"/>
              <a:t>12.290.000 €</a:t>
            </a:r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gray">
          <a:xfrm>
            <a:off x="7181851" y="4299458"/>
            <a:ext cx="1492250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 dirty="0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Aktueller Fertigstellungswert</a:t>
            </a:r>
          </a:p>
        </p:txBody>
      </p:sp>
      <p:sp>
        <p:nvSpPr>
          <p:cNvPr id="20" name="Rectangle 26"/>
          <p:cNvSpPr>
            <a:spLocks noChangeArrowheads="1"/>
          </p:cNvSpPr>
          <p:nvPr/>
        </p:nvSpPr>
        <p:spPr bwMode="auto">
          <a:xfrm>
            <a:off x="7191375" y="4612532"/>
            <a:ext cx="1482725" cy="238328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de-DE" altLang="de-DE" sz="1000" b="1" dirty="0"/>
              <a:t>11.547.500 €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umsplatzhalter 3"/>
          <p:cNvSpPr>
            <a:spLocks noGrp="1"/>
          </p:cNvSpPr>
          <p:nvPr>
            <p:ph type="dt" sz="quarter" idx="10"/>
          </p:nvPr>
        </p:nvSpPr>
        <p:spPr>
          <a:xfrm>
            <a:off x="457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0C800E80-5B4E-4116-AA3D-D7F9B4CDA072}" type="datetime1">
              <a:rPr lang="de-DE" altLang="de-DE" sz="1000" smtClean="0">
                <a:solidFill>
                  <a:srgbClr val="00467A"/>
                </a:solidFill>
              </a:rPr>
              <a:pPr/>
              <a:t>05.06.2023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1126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5127625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0A1DC8A4-D54C-4DDD-AAD9-351681E00DED}" type="slidenum">
              <a:rPr lang="de-DE" altLang="de-DE" sz="1000" smtClean="0">
                <a:solidFill>
                  <a:srgbClr val="00467A"/>
                </a:solidFill>
              </a:rPr>
              <a:pPr/>
              <a:t>6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11268" name="Rectangle 13"/>
          <p:cNvSpPr>
            <a:spLocks noChangeArrowheads="1"/>
          </p:cNvSpPr>
          <p:nvPr/>
        </p:nvSpPr>
        <p:spPr bwMode="gray">
          <a:xfrm>
            <a:off x="146050" y="930275"/>
            <a:ext cx="5059894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Meilenstein-Trend-Analyse</a:t>
            </a:r>
          </a:p>
        </p:txBody>
      </p:sp>
      <p:sp>
        <p:nvSpPr>
          <p:cNvPr id="11270" name="Rectangle 133"/>
          <p:cNvSpPr>
            <a:spLocks noGrp="1" noChangeArrowheads="1"/>
          </p:cNvSpPr>
          <p:nvPr>
            <p:ph type="title"/>
          </p:nvPr>
        </p:nvSpPr>
        <p:spPr>
          <a:xfrm>
            <a:off x="42225" y="6350"/>
            <a:ext cx="8545513" cy="768350"/>
          </a:xfrm>
          <a:noFill/>
        </p:spPr>
        <p:txBody>
          <a:bodyPr/>
          <a:lstStyle/>
          <a:p>
            <a:r>
              <a:rPr lang="de-DE" altLang="de-DE" sz="2700" dirty="0">
                <a:solidFill>
                  <a:srgbClr val="006B9E"/>
                </a:solidFill>
                <a:latin typeface="Calibri" panose="020F0502020204030204" pitchFamily="34" charset="0"/>
              </a:rPr>
              <a:t>Monatsbericht: Programmname </a:t>
            </a:r>
          </a:p>
        </p:txBody>
      </p:sp>
      <p:sp>
        <p:nvSpPr>
          <p:cNvPr id="11271" name="Rectangle 13"/>
          <p:cNvSpPr>
            <a:spLocks noChangeArrowheads="1"/>
          </p:cNvSpPr>
          <p:nvPr/>
        </p:nvSpPr>
        <p:spPr bwMode="gray">
          <a:xfrm>
            <a:off x="5545406" y="930275"/>
            <a:ext cx="3530034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de-DE" altLang="de-DE" sz="1000" b="1" dirty="0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 Zeitplan-Kennzahl</a:t>
            </a:r>
          </a:p>
        </p:txBody>
      </p:sp>
      <p:sp>
        <p:nvSpPr>
          <p:cNvPr id="11272" name="Rectangle 13"/>
          <p:cNvSpPr>
            <a:spLocks noChangeArrowheads="1"/>
          </p:cNvSpPr>
          <p:nvPr/>
        </p:nvSpPr>
        <p:spPr bwMode="gray">
          <a:xfrm>
            <a:off x="5971057" y="4733738"/>
            <a:ext cx="1492250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Ist Fortschrittsgrad</a:t>
            </a:r>
          </a:p>
        </p:txBody>
      </p:sp>
      <p:sp>
        <p:nvSpPr>
          <p:cNvPr id="11273" name="Rectangle 13"/>
          <p:cNvSpPr>
            <a:spLocks noChangeArrowheads="1"/>
          </p:cNvSpPr>
          <p:nvPr/>
        </p:nvSpPr>
        <p:spPr bwMode="gray">
          <a:xfrm>
            <a:off x="7583190" y="3818917"/>
            <a:ext cx="1492250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Plan-Fortschrittsgrad</a:t>
            </a:r>
          </a:p>
        </p:txBody>
      </p:sp>
      <p:sp>
        <p:nvSpPr>
          <p:cNvPr id="11274" name="Rectangle 13"/>
          <p:cNvSpPr>
            <a:spLocks noChangeArrowheads="1"/>
          </p:cNvSpPr>
          <p:nvPr/>
        </p:nvSpPr>
        <p:spPr bwMode="gray">
          <a:xfrm>
            <a:off x="6778204" y="4255153"/>
            <a:ext cx="1493837" cy="187325"/>
          </a:xfrm>
          <a:prstGeom prst="rect">
            <a:avLst/>
          </a:prstGeom>
          <a:solidFill>
            <a:srgbClr val="006B9E"/>
          </a:solidFill>
          <a:ln w="9525" algn="ctr">
            <a:solidFill>
              <a:srgbClr val="777777"/>
            </a:solidFill>
            <a:miter lim="800000"/>
            <a:headEnd/>
            <a:tailEnd/>
          </a:ln>
        </p:spPr>
        <p:txBody>
          <a:bodyPr wrap="none" lIns="36000" tIns="0" rIns="0" bIns="0" anchor="ctr"/>
          <a:lstStyle>
            <a:lvl1pPr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464300" algn="r"/>
              </a:tabLs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de-DE" altLang="de-DE" sz="1000" b="1" dirty="0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Soll-Fortschrittsgrad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049" y="1169042"/>
            <a:ext cx="5059895" cy="3753154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8551" y="1213158"/>
            <a:ext cx="1780092" cy="1860575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9675" y="3391453"/>
            <a:ext cx="1197507" cy="167651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1531" y="2906605"/>
            <a:ext cx="1208654" cy="169211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94643" y="2428691"/>
            <a:ext cx="1234672" cy="1728541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5914415" y="4280170"/>
            <a:ext cx="40427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/>
              <a:t>40%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6691665" y="3771483"/>
            <a:ext cx="40427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/>
              <a:t>43%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7500295" y="3388273"/>
            <a:ext cx="40427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/>
              <a:t>38%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umsplatzhalter 3"/>
          <p:cNvSpPr>
            <a:spLocks noGrp="1"/>
          </p:cNvSpPr>
          <p:nvPr>
            <p:ph type="dt" sz="quarter" idx="10"/>
          </p:nvPr>
        </p:nvSpPr>
        <p:spPr>
          <a:xfrm>
            <a:off x="457200" y="5132388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7C4800BB-C539-4C1A-92E6-701D29CD48E1}" type="datetime1">
              <a:rPr lang="de-DE" altLang="de-DE" sz="1000" smtClean="0">
                <a:solidFill>
                  <a:srgbClr val="00467A"/>
                </a:solidFill>
              </a:rPr>
              <a:pPr/>
              <a:t>05.06.2023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1229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5132388"/>
            <a:ext cx="2133600" cy="225425"/>
          </a:xfrm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0462FC3C-7F14-4965-91F3-4B556E8CFAEB}" type="slidenum">
              <a:rPr lang="de-DE" altLang="de-DE" sz="1000" smtClean="0">
                <a:solidFill>
                  <a:srgbClr val="00467A"/>
                </a:solidFill>
              </a:rPr>
              <a:pPr/>
              <a:t>7</a:t>
            </a:fld>
            <a:endParaRPr lang="de-DE" altLang="de-DE" sz="1000">
              <a:solidFill>
                <a:srgbClr val="00467A"/>
              </a:solidFill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50429" y="7938"/>
            <a:ext cx="7686675" cy="752475"/>
          </a:xfrm>
        </p:spPr>
        <p:txBody>
          <a:bodyPr/>
          <a:lstStyle/>
          <a:p>
            <a:r>
              <a:rPr lang="de-DE" altLang="de-DE" sz="2700" dirty="0">
                <a:solidFill>
                  <a:srgbClr val="006B9E"/>
                </a:solidFill>
                <a:latin typeface="Calibri" panose="020F0502020204030204" pitchFamily="34" charset="0"/>
              </a:rPr>
              <a:t>Bei Bedarf: Projekte-Liste</a:t>
            </a:r>
          </a:p>
        </p:txBody>
      </p:sp>
      <p:graphicFrame>
        <p:nvGraphicFramePr>
          <p:cNvPr id="680517" name="Group 5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824208"/>
              </p:ext>
            </p:extLst>
          </p:nvPr>
        </p:nvGraphicFramePr>
        <p:xfrm>
          <a:off x="179388" y="995363"/>
          <a:ext cx="8785225" cy="3956055"/>
        </p:xfrm>
        <a:graphic>
          <a:graphicData uri="http://schemas.openxmlformats.org/drawingml/2006/table">
            <a:tbl>
              <a:tblPr/>
              <a:tblGrid>
                <a:gridCol w="2311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10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4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642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326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19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89238">
                <a:tc gridSpan="2"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Projekte</a:t>
                      </a: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  <a:defRPr/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Plan-Daten</a:t>
                      </a:r>
                    </a:p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Ist-Daten</a:t>
                      </a: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Entscheidungsbedarf</a:t>
                      </a: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Ampelstatus</a:t>
                      </a: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B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882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1.</a:t>
                      </a: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Information aus Programm-Controlling</a:t>
                      </a: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Information aus Programm-Controlling</a:t>
                      </a: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255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2.</a:t>
                      </a: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255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3.</a:t>
                      </a: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  <a:defRPr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  <a:defRPr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255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4.</a:t>
                      </a: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  <a:defRPr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  <a:defRPr/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255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5.</a:t>
                      </a: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9255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6.</a:t>
                      </a: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9255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7.</a:t>
                      </a: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9255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8.</a:t>
                      </a: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9255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9.</a:t>
                      </a: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9255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10.</a:t>
                      </a: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2660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11.</a:t>
                      </a: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2660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12.</a:t>
                      </a: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2660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13.</a:t>
                      </a: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2660"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r>
                        <a:rPr kumimoji="0" lang="de-DE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14.</a:t>
                      </a: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</a:pPr>
                      <a:endParaRPr kumimoji="0" lang="de-D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18000" marR="18000" marT="17997" marB="17997" horzOverflow="overflow">
                    <a:lnL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kat_Praes16-9_yyyymmdd_betreff_bspfolien_V1-0">
  <a:themeElements>
    <a:clrScheme name="kat_Praes16-9_yyyymmdd_betreff_bspfolien_V1-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t_Praes16-9_yyyymmdd_betreff_bspfolien_V1-0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00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00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kat_Praes16-9_yyyymmdd_betreff_bspfolien_V1-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t_Praes16-9_yyyymmdd_betreff_bspfolien_V1-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t_Praes16-9_yyyymmdd_betreff_bspfolien_V1-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t_Praes16-9_yyyymmdd_betreff_bspfolien_V1-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t_Praes16-9_yyyymmdd_betreff_bspfolien_V1-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t_Praes16-9_yyyymmdd_betreff_bspfolien_V1-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t_Praes16-9_yyyymmdd_betreff_bspfolien_V1-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t_Praes16-9_yyyymmdd_betreff_bspfolien_V1-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t_Praes16-9_yyyymmdd_betreff_bspfolien_V1-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t_Praes16-9_yyyymmdd_betreff_bspfolien_V1-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t_Praes16-9_yyyymmdd_betreff_bspfolien_V1-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t_Praes16-9_yyyymmdd_betreff_bspfolien_V1-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137B74C1D38AC4F885C6CB3514826C6" ma:contentTypeVersion="0" ma:contentTypeDescription="Ein neues Dokument erstellen." ma:contentTypeScope="" ma:versionID="ab5df903f5e571bd3f5519e8335da10e">
  <xsd:schema xmlns:xsd="http://www.w3.org/2001/XMLSchema" xmlns:p="http://schemas.microsoft.com/office/2006/metadata/properties" targetNamespace="http://schemas.microsoft.com/office/2006/metadata/properties" ma:root="true" ma:fieldsID="246f02dd96380beb4f7cdcce14d77f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ACAE35C-A7B5-4667-95CD-8995840651B5}">
  <ds:schemaRefs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dcmitype/"/>
    <ds:schemaRef ds:uri="http://purl.org/dc/term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CF4ABC9-F2A7-4731-931F-410C2F126D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kat_Praes16-9_yyyymmdd_betreff_bspfolien_V1-0</Template>
  <TotalTime>0</TotalTime>
  <Words>477</Words>
  <Application>Microsoft Office PowerPoint</Application>
  <PresentationFormat>Benutzerdefiniert</PresentationFormat>
  <Paragraphs>156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Courier New</vt:lpstr>
      <vt:lpstr>Wingdings</vt:lpstr>
      <vt:lpstr>kat_Praes16-9_yyyymmdd_betreff_bspfolien_V1-0</vt:lpstr>
      <vt:lpstr>Monatsbericht: Programmname </vt:lpstr>
      <vt:lpstr>Monatsbericht: Programmname </vt:lpstr>
      <vt:lpstr>Kritische Punkte: Programmname </vt:lpstr>
      <vt:lpstr>Monatsbericht: Programmname</vt:lpstr>
      <vt:lpstr>Monatsbericht: Programmname </vt:lpstr>
      <vt:lpstr>Monatsbericht: Programmname </vt:lpstr>
      <vt:lpstr>Bei Bedarf: Projekte-Liste</vt:lpstr>
    </vt:vector>
  </TitlesOfParts>
  <Company>Projektforum Leitfaden 4.0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/>
  <dc:description/>
  <cp:lastModifiedBy>Frick, Andreas</cp:lastModifiedBy>
  <cp:revision>617</cp:revision>
  <dcterms:created xsi:type="dcterms:W3CDTF">2009-11-23T18:06:14Z</dcterms:created>
  <dcterms:modified xsi:type="dcterms:W3CDTF">2023-06-05T17:46:32Z</dcterms:modified>
</cp:coreProperties>
</file>